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60" r:id="rId4"/>
    <p:sldId id="303" r:id="rId5"/>
    <p:sldId id="277" r:id="rId6"/>
    <p:sldId id="278" r:id="rId7"/>
    <p:sldId id="281" r:id="rId8"/>
    <p:sldId id="304" r:id="rId9"/>
    <p:sldId id="283" r:id="rId10"/>
    <p:sldId id="322" r:id="rId11"/>
    <p:sldId id="306" r:id="rId12"/>
    <p:sldId id="310" r:id="rId13"/>
    <p:sldId id="311" r:id="rId14"/>
    <p:sldId id="312" r:id="rId15"/>
    <p:sldId id="313" r:id="rId16"/>
    <p:sldId id="314" r:id="rId17"/>
    <p:sldId id="315" r:id="rId18"/>
    <p:sldId id="284" r:id="rId19"/>
    <p:sldId id="285" r:id="rId20"/>
    <p:sldId id="286" r:id="rId21"/>
    <p:sldId id="288" r:id="rId22"/>
    <p:sldId id="289" r:id="rId23"/>
    <p:sldId id="290" r:id="rId24"/>
    <p:sldId id="301" r:id="rId25"/>
    <p:sldId id="293" r:id="rId26"/>
    <p:sldId id="295" r:id="rId27"/>
    <p:sldId id="296" r:id="rId28"/>
    <p:sldId id="297" r:id="rId29"/>
    <p:sldId id="298" r:id="rId30"/>
    <p:sldId id="299" r:id="rId31"/>
    <p:sldId id="307" r:id="rId32"/>
    <p:sldId id="309" r:id="rId33"/>
    <p:sldId id="323" r:id="rId34"/>
    <p:sldId id="324" r:id="rId35"/>
    <p:sldId id="300" r:id="rId36"/>
    <p:sldId id="280" r:id="rId37"/>
    <p:sldId id="317" r:id="rId38"/>
    <p:sldId id="321" r:id="rId39"/>
    <p:sldId id="319" r:id="rId40"/>
    <p:sldId id="302" r:id="rId41"/>
    <p:sldId id="291" r:id="rId42"/>
    <p:sldId id="318" r:id="rId43"/>
    <p:sldId id="272" r:id="rId44"/>
    <p:sldId id="273"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Open Sauce" panose="020B0604020202020204" charset="-94"/>
      <p:regular r:id="rId51"/>
    </p:embeddedFont>
    <p:embeddedFont>
      <p:font typeface="Lexend Deca" panose="020B0604020202020204" charset="-94"/>
      <p:regular r:id="rId52"/>
    </p:embeddedFont>
    <p:embeddedFont>
      <p:font typeface="Montserrat Extra-Bold" panose="020B0604020202020204" charset="-94"/>
      <p:regular r:id="rId53"/>
    </p:embeddedFont>
    <p:embeddedFont>
      <p:font typeface="Roboto Mono Regular" panose="020B0604020202020204" charset="0"/>
      <p:regular r:id="rId54"/>
    </p:embeddedFont>
    <p:embeddedFont>
      <p:font typeface="Montserrat Semi-Bold Bold" panose="020B0604020202020204" charset="-94"/>
      <p:regular r:id="rId55"/>
    </p:embeddedFont>
    <p:embeddedFont>
      <p:font typeface="Fira Sans Medium" panose="020B0604020202020204" charset="0"/>
      <p:regular r:id="rId56"/>
    </p:embeddedFont>
    <p:embeddedFont>
      <p:font typeface="Georgia" panose="02040502050405020303" pitchFamily="18" charset="0"/>
      <p:regular r:id="rId57"/>
      <p:bold r:id="rId58"/>
      <p:italic r:id="rId59"/>
      <p:boldItalic r:id="rId60"/>
    </p:embeddedFont>
    <p:embeddedFont>
      <p:font typeface="Montserrat Extra-Light" panose="020B0604020202020204" charset="-94"/>
      <p:regular r:id="rId61"/>
    </p:embeddedFont>
    <p:embeddedFont>
      <p:font typeface="Montserrat Semi-Bold" panose="020B0604020202020204" charset="-94"/>
      <p:regular r:id="rId62"/>
    </p:embeddedFont>
    <p:embeddedFont>
      <p:font typeface="Cormorant Garamond Medium" panose="020B0604020202020204" charset="-94"/>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0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E480B8-9609-42C3-9991-DB5A497266A7}" type="doc">
      <dgm:prSet loTypeId="urn:microsoft.com/office/officeart/2005/8/layout/target3" loCatId="relationship" qsTypeId="urn:microsoft.com/office/officeart/2005/8/quickstyle/simple5" qsCatId="simple" csTypeId="urn:microsoft.com/office/officeart/2005/8/colors/accent1_2" csCatId="accent1"/>
      <dgm:spPr/>
      <dgm:t>
        <a:bodyPr/>
        <a:lstStyle/>
        <a:p>
          <a:endParaRPr lang="tr-TR"/>
        </a:p>
      </dgm:t>
    </dgm:pt>
    <dgm:pt modelId="{3C99507F-440F-49EC-AA57-0E50216062D4}">
      <dgm:prSet/>
      <dgm:spPr/>
      <dgm:t>
        <a:bodyPr/>
        <a:lstStyle/>
        <a:p>
          <a:pPr algn="just"/>
          <a:r>
            <a:rPr lang="tr-TR" b="1" i="1" u="sng" dirty="0">
              <a:solidFill>
                <a:srgbClr val="FF0000"/>
              </a:solidFill>
              <a:effectLst>
                <a:outerShdw blurRad="38100" dist="38100" dir="2700000" algn="tl">
                  <a:srgbClr val="000000">
                    <a:alpha val="43137"/>
                  </a:srgbClr>
                </a:outerShdw>
              </a:effectLst>
            </a:rPr>
            <a:t>ÖNEMLİ NOT: </a:t>
          </a:r>
          <a:r>
            <a:rPr lang="tr-TR" b="1" i="1" u="sng" dirty="0">
              <a:effectLst>
                <a:outerShdw blurRad="38100" dist="38100" dir="2700000" algn="tl">
                  <a:srgbClr val="000000">
                    <a:alpha val="43137"/>
                  </a:srgbClr>
                </a:outerShdw>
              </a:effectLst>
            </a:rPr>
            <a:t>Kamuoyuna açık olmayan Kanıtlar, süreç sahibi birim bünyesinde </a:t>
          </a:r>
          <a:r>
            <a:rPr lang="tr-TR" b="1" i="1" u="sng" dirty="0" err="1">
              <a:effectLst>
                <a:outerShdw blurRad="38100" dist="38100" dir="2700000" algn="tl">
                  <a:srgbClr val="000000">
                    <a:alpha val="43137"/>
                  </a:srgbClr>
                </a:outerShdw>
              </a:effectLst>
            </a:rPr>
            <a:t>klasörlenerek</a:t>
          </a:r>
          <a:r>
            <a:rPr lang="tr-TR" b="1" i="1" u="sng" dirty="0">
              <a:effectLst>
                <a:outerShdw blurRad="38100" dist="38100" dir="2700000" algn="tl">
                  <a:srgbClr val="000000">
                    <a:alpha val="43137"/>
                  </a:srgbClr>
                </a:outerShdw>
              </a:effectLst>
            </a:rPr>
            <a:t> hazır bulundurulmalıdır ve Kanıtların Kalite Koordinatörlüğü ile paylaşılması gerekmektedir. </a:t>
          </a:r>
          <a:endParaRPr lang="tr-TR" dirty="0">
            <a:effectLst>
              <a:outerShdw blurRad="38100" dist="38100" dir="2700000" algn="tl">
                <a:srgbClr val="000000">
                  <a:alpha val="43137"/>
                </a:srgbClr>
              </a:outerShdw>
            </a:effectLst>
          </a:endParaRPr>
        </a:p>
      </dgm:t>
    </dgm:pt>
    <dgm:pt modelId="{5CCA785A-608D-4881-B6BB-98E856B8D3FA}" type="parTrans" cxnId="{84297B35-0E44-446A-8158-4FF7D44A3F2E}">
      <dgm:prSet/>
      <dgm:spPr/>
      <dgm:t>
        <a:bodyPr/>
        <a:lstStyle/>
        <a:p>
          <a:pPr algn="just"/>
          <a:endParaRPr lang="tr-TR">
            <a:effectLst>
              <a:outerShdw blurRad="38100" dist="38100" dir="2700000" algn="tl">
                <a:srgbClr val="000000">
                  <a:alpha val="43137"/>
                </a:srgbClr>
              </a:outerShdw>
            </a:effectLst>
          </a:endParaRPr>
        </a:p>
      </dgm:t>
    </dgm:pt>
    <dgm:pt modelId="{0E5D5BCC-C74A-4A44-A527-0864840044A1}" type="sibTrans" cxnId="{84297B35-0E44-446A-8158-4FF7D44A3F2E}">
      <dgm:prSet/>
      <dgm:spPr/>
      <dgm:t>
        <a:bodyPr/>
        <a:lstStyle/>
        <a:p>
          <a:pPr algn="just"/>
          <a:endParaRPr lang="tr-TR">
            <a:effectLst>
              <a:outerShdw blurRad="38100" dist="38100" dir="2700000" algn="tl">
                <a:srgbClr val="000000">
                  <a:alpha val="43137"/>
                </a:srgbClr>
              </a:outerShdw>
            </a:effectLst>
          </a:endParaRPr>
        </a:p>
      </dgm:t>
    </dgm:pt>
    <dgm:pt modelId="{8F402A98-4679-4A9B-9CC3-D410CF250301}" type="pres">
      <dgm:prSet presAssocID="{2EE480B8-9609-42C3-9991-DB5A497266A7}" presName="Name0" presStyleCnt="0">
        <dgm:presLayoutVars>
          <dgm:chMax val="7"/>
          <dgm:dir/>
          <dgm:animLvl val="lvl"/>
          <dgm:resizeHandles val="exact"/>
        </dgm:presLayoutVars>
      </dgm:prSet>
      <dgm:spPr/>
      <dgm:t>
        <a:bodyPr/>
        <a:lstStyle/>
        <a:p>
          <a:endParaRPr lang="tr-TR"/>
        </a:p>
      </dgm:t>
    </dgm:pt>
    <dgm:pt modelId="{8AD80C11-4070-4C50-975C-C0F20A63F5C8}" type="pres">
      <dgm:prSet presAssocID="{3C99507F-440F-49EC-AA57-0E50216062D4}" presName="circle1" presStyleLbl="node1" presStyleIdx="0" presStyleCnt="1"/>
      <dgm:spPr/>
    </dgm:pt>
    <dgm:pt modelId="{9F484EBF-917D-470C-9A06-91A43E9917DF}" type="pres">
      <dgm:prSet presAssocID="{3C99507F-440F-49EC-AA57-0E50216062D4}" presName="space" presStyleCnt="0"/>
      <dgm:spPr/>
    </dgm:pt>
    <dgm:pt modelId="{8F0D9082-83BE-4DB4-AB94-0505E1A1B384}" type="pres">
      <dgm:prSet presAssocID="{3C99507F-440F-49EC-AA57-0E50216062D4}" presName="rect1" presStyleLbl="alignAcc1" presStyleIdx="0" presStyleCnt="1"/>
      <dgm:spPr/>
      <dgm:t>
        <a:bodyPr/>
        <a:lstStyle/>
        <a:p>
          <a:endParaRPr lang="tr-TR"/>
        </a:p>
      </dgm:t>
    </dgm:pt>
    <dgm:pt modelId="{41C80CEE-FFEE-4482-AC2A-B40E460A32F3}" type="pres">
      <dgm:prSet presAssocID="{3C99507F-440F-49EC-AA57-0E50216062D4}" presName="rect1ParTxNoCh" presStyleLbl="alignAcc1" presStyleIdx="0" presStyleCnt="1">
        <dgm:presLayoutVars>
          <dgm:chMax val="1"/>
          <dgm:bulletEnabled val="1"/>
        </dgm:presLayoutVars>
      </dgm:prSet>
      <dgm:spPr/>
      <dgm:t>
        <a:bodyPr/>
        <a:lstStyle/>
        <a:p>
          <a:endParaRPr lang="tr-TR"/>
        </a:p>
      </dgm:t>
    </dgm:pt>
  </dgm:ptLst>
  <dgm:cxnLst>
    <dgm:cxn modelId="{1B034992-16F1-4E6C-BEBF-9F35246DD116}" type="presOf" srcId="{2EE480B8-9609-42C3-9991-DB5A497266A7}" destId="{8F402A98-4679-4A9B-9CC3-D410CF250301}" srcOrd="0" destOrd="0" presId="urn:microsoft.com/office/officeart/2005/8/layout/target3"/>
    <dgm:cxn modelId="{66A817EB-B2C2-4C88-B190-324C4EAEF2CE}" type="presOf" srcId="{3C99507F-440F-49EC-AA57-0E50216062D4}" destId="{8F0D9082-83BE-4DB4-AB94-0505E1A1B384}" srcOrd="0" destOrd="0" presId="urn:microsoft.com/office/officeart/2005/8/layout/target3"/>
    <dgm:cxn modelId="{84297B35-0E44-446A-8158-4FF7D44A3F2E}" srcId="{2EE480B8-9609-42C3-9991-DB5A497266A7}" destId="{3C99507F-440F-49EC-AA57-0E50216062D4}" srcOrd="0" destOrd="0" parTransId="{5CCA785A-608D-4881-B6BB-98E856B8D3FA}" sibTransId="{0E5D5BCC-C74A-4A44-A527-0864840044A1}"/>
    <dgm:cxn modelId="{FB4A6F9A-4362-4B93-9ACB-659EE34FDFA2}" type="presOf" srcId="{3C99507F-440F-49EC-AA57-0E50216062D4}" destId="{41C80CEE-FFEE-4482-AC2A-B40E460A32F3}" srcOrd="1" destOrd="0" presId="urn:microsoft.com/office/officeart/2005/8/layout/target3"/>
    <dgm:cxn modelId="{7DA08D97-109B-4521-AF2F-87CBF00BAD26}" type="presParOf" srcId="{8F402A98-4679-4A9B-9CC3-D410CF250301}" destId="{8AD80C11-4070-4C50-975C-C0F20A63F5C8}" srcOrd="0" destOrd="0" presId="urn:microsoft.com/office/officeart/2005/8/layout/target3"/>
    <dgm:cxn modelId="{ACCCE1C0-7DD1-4B93-8B92-4282B5B5038E}" type="presParOf" srcId="{8F402A98-4679-4A9B-9CC3-D410CF250301}" destId="{9F484EBF-917D-470C-9A06-91A43E9917DF}" srcOrd="1" destOrd="0" presId="urn:microsoft.com/office/officeart/2005/8/layout/target3"/>
    <dgm:cxn modelId="{CE30F752-2930-4AC7-9255-A6B8BB4A0415}" type="presParOf" srcId="{8F402A98-4679-4A9B-9CC3-D410CF250301}" destId="{8F0D9082-83BE-4DB4-AB94-0505E1A1B384}" srcOrd="2" destOrd="0" presId="urn:microsoft.com/office/officeart/2005/8/layout/target3"/>
    <dgm:cxn modelId="{D7C9B7E0-921A-4E6F-B77A-63C50F9AEDB0}" type="presParOf" srcId="{8F402A98-4679-4A9B-9CC3-D410CF250301}" destId="{41C80CEE-FFEE-4482-AC2A-B40E460A32F3}"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80C11-4070-4C50-975C-C0F20A63F5C8}">
      <dsp:nvSpPr>
        <dsp:cNvPr id="0" name=""/>
        <dsp:cNvSpPr/>
      </dsp:nvSpPr>
      <dsp:spPr>
        <a:xfrm>
          <a:off x="0" y="0"/>
          <a:ext cx="1815882" cy="1815882"/>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F0D9082-83BE-4DB4-AB94-0505E1A1B384}">
      <dsp:nvSpPr>
        <dsp:cNvPr id="0" name=""/>
        <dsp:cNvSpPr/>
      </dsp:nvSpPr>
      <dsp:spPr>
        <a:xfrm>
          <a:off x="907941" y="0"/>
          <a:ext cx="8540858" cy="181588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tr-TR" sz="2800" b="1" i="1" u="sng" kern="1200" dirty="0">
              <a:solidFill>
                <a:srgbClr val="FF0000"/>
              </a:solidFill>
              <a:effectLst>
                <a:outerShdw blurRad="38100" dist="38100" dir="2700000" algn="tl">
                  <a:srgbClr val="000000">
                    <a:alpha val="43137"/>
                  </a:srgbClr>
                </a:outerShdw>
              </a:effectLst>
            </a:rPr>
            <a:t>ÖNEMLİ NOT: </a:t>
          </a:r>
          <a:r>
            <a:rPr lang="tr-TR" sz="2800" b="1" i="1" u="sng" kern="1200" dirty="0">
              <a:effectLst>
                <a:outerShdw blurRad="38100" dist="38100" dir="2700000" algn="tl">
                  <a:srgbClr val="000000">
                    <a:alpha val="43137"/>
                  </a:srgbClr>
                </a:outerShdw>
              </a:effectLst>
            </a:rPr>
            <a:t>Kamuoyuna açık olmayan Kanıtlar, süreç sahibi birim bünyesinde </a:t>
          </a:r>
          <a:r>
            <a:rPr lang="tr-TR" sz="2800" b="1" i="1" u="sng" kern="1200" dirty="0" err="1">
              <a:effectLst>
                <a:outerShdw blurRad="38100" dist="38100" dir="2700000" algn="tl">
                  <a:srgbClr val="000000">
                    <a:alpha val="43137"/>
                  </a:srgbClr>
                </a:outerShdw>
              </a:effectLst>
            </a:rPr>
            <a:t>klasörlenerek</a:t>
          </a:r>
          <a:r>
            <a:rPr lang="tr-TR" sz="2800" b="1" i="1" u="sng" kern="1200" dirty="0">
              <a:effectLst>
                <a:outerShdw blurRad="38100" dist="38100" dir="2700000" algn="tl">
                  <a:srgbClr val="000000">
                    <a:alpha val="43137"/>
                  </a:srgbClr>
                </a:outerShdw>
              </a:effectLst>
            </a:rPr>
            <a:t> hazır bulundurulmalıdır ve Kanıtların Kalite Koordinatörlüğü ile paylaşılması gerekmektedir. </a:t>
          </a:r>
          <a:endParaRPr lang="tr-TR" sz="2800" kern="1200" dirty="0">
            <a:effectLst>
              <a:outerShdw blurRad="38100" dist="38100" dir="2700000" algn="tl">
                <a:srgbClr val="000000">
                  <a:alpha val="43137"/>
                </a:srgbClr>
              </a:outerShdw>
            </a:effectLst>
          </a:endParaRPr>
        </a:p>
      </dsp:txBody>
      <dsp:txXfrm>
        <a:off x="907941" y="0"/>
        <a:ext cx="8540858" cy="181588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0D636-4897-4F8C-8A77-C6C4C0DBD5D2}" type="datetimeFigureOut">
              <a:rPr lang="tr-TR" smtClean="0"/>
              <a:t>21.09.2023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C0CB6-FE84-4B6C-BAF6-DEE81097C89B}" type="slidenum">
              <a:rPr lang="tr-TR" smtClean="0"/>
              <a:t>‹#›</a:t>
            </a:fld>
            <a:endParaRPr lang="tr-TR"/>
          </a:p>
        </p:txBody>
      </p:sp>
    </p:spTree>
    <p:extLst>
      <p:ext uri="{BB962C8B-B14F-4D97-AF65-F5344CB8AC3E}">
        <p14:creationId xmlns:p14="http://schemas.microsoft.com/office/powerpoint/2010/main" val="1794568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A3C0CB6-FE84-4B6C-BAF6-DEE81097C89B}" type="slidenum">
              <a:rPr lang="tr-TR" smtClean="0"/>
              <a:t>12</a:t>
            </a:fld>
            <a:endParaRPr lang="tr-TR"/>
          </a:p>
        </p:txBody>
      </p:sp>
    </p:spTree>
    <p:extLst>
      <p:ext uri="{BB962C8B-B14F-4D97-AF65-F5344CB8AC3E}">
        <p14:creationId xmlns:p14="http://schemas.microsoft.com/office/powerpoint/2010/main" val="355143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A3C0CB6-FE84-4B6C-BAF6-DEE81097C89B}" type="slidenum">
              <a:rPr lang="tr-TR" smtClean="0"/>
              <a:t>42</a:t>
            </a:fld>
            <a:endParaRPr lang="tr-TR"/>
          </a:p>
        </p:txBody>
      </p:sp>
    </p:spTree>
    <p:extLst>
      <p:ext uri="{BB962C8B-B14F-4D97-AF65-F5344CB8AC3E}">
        <p14:creationId xmlns:p14="http://schemas.microsoft.com/office/powerpoint/2010/main" val="239749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A3C0CB6-FE84-4B6C-BAF6-DEE81097C89B}" type="slidenum">
              <a:rPr lang="tr-TR" smtClean="0"/>
              <a:t>19</a:t>
            </a:fld>
            <a:endParaRPr lang="tr-TR"/>
          </a:p>
        </p:txBody>
      </p:sp>
    </p:spTree>
    <p:extLst>
      <p:ext uri="{BB962C8B-B14F-4D97-AF65-F5344CB8AC3E}">
        <p14:creationId xmlns:p14="http://schemas.microsoft.com/office/powerpoint/2010/main" val="102148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A5B607C-E667-CD4F-AF44-CEC1CDE6D1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3D2DC058-7C2E-4B45-99B4-C286B353E0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35843" name="Slide Number Placeholder 3">
            <a:extLst>
              <a:ext uri="{FF2B5EF4-FFF2-40B4-BE49-F238E27FC236}">
                <a16:creationId xmlns:a16="http://schemas.microsoft.com/office/drawing/2014/main" id="{0411AFE8-1D25-7B49-9634-0BD40E038C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6A4604D-6436-BE4F-88BC-E5B0E9BB3D88}" type="slidenum">
              <a:rPr lang="en-US" altLang="tr-TR"/>
              <a:pPr/>
              <a:t>25</a:t>
            </a:fld>
            <a:endParaRPr lang="en-US" altLang="tr-TR"/>
          </a:p>
        </p:txBody>
      </p:sp>
    </p:spTree>
    <p:extLst>
      <p:ext uri="{BB962C8B-B14F-4D97-AF65-F5344CB8AC3E}">
        <p14:creationId xmlns:p14="http://schemas.microsoft.com/office/powerpoint/2010/main" val="175285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7B338962-6865-4047-BF13-451CB7E0DA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4A1C3C97-40D2-E145-BB0C-7918875B95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8131" name="Slide Number Placeholder 3">
            <a:extLst>
              <a:ext uri="{FF2B5EF4-FFF2-40B4-BE49-F238E27FC236}">
                <a16:creationId xmlns:a16="http://schemas.microsoft.com/office/drawing/2014/main" id="{C2284640-E77A-124C-BEE8-6E54D90B64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F2F30C-5B26-154E-9BFA-22875C023E8B}" type="slidenum">
              <a:rPr lang="en-US" altLang="tr-TR"/>
              <a:pPr/>
              <a:t>26</a:t>
            </a:fld>
            <a:endParaRPr lang="en-US" altLang="tr-TR"/>
          </a:p>
        </p:txBody>
      </p:sp>
    </p:spTree>
    <p:extLst>
      <p:ext uri="{BB962C8B-B14F-4D97-AF65-F5344CB8AC3E}">
        <p14:creationId xmlns:p14="http://schemas.microsoft.com/office/powerpoint/2010/main" val="293867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4E5CE5E-E3D7-6F4B-B0AA-0792BE7741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A3900F12-15EE-C840-A4C5-A493A4781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0179" name="Slide Number Placeholder 3">
            <a:extLst>
              <a:ext uri="{FF2B5EF4-FFF2-40B4-BE49-F238E27FC236}">
                <a16:creationId xmlns:a16="http://schemas.microsoft.com/office/drawing/2014/main" id="{88926823-9F2F-B34E-9A0D-DEE95D9BE0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B19350F-34DA-4945-BB09-91329A2EDAEE}" type="slidenum">
              <a:rPr lang="en-US" altLang="tr-TR"/>
              <a:pPr/>
              <a:t>27</a:t>
            </a:fld>
            <a:endParaRPr lang="en-US" altLang="tr-TR"/>
          </a:p>
        </p:txBody>
      </p:sp>
    </p:spTree>
    <p:extLst>
      <p:ext uri="{BB962C8B-B14F-4D97-AF65-F5344CB8AC3E}">
        <p14:creationId xmlns:p14="http://schemas.microsoft.com/office/powerpoint/2010/main" val="209872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C9F031FA-BBAE-CC43-9AC2-A30A0D5EF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2684DE7A-1AA5-3542-95A9-E51AE8B85A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2227" name="Slide Number Placeholder 3">
            <a:extLst>
              <a:ext uri="{FF2B5EF4-FFF2-40B4-BE49-F238E27FC236}">
                <a16:creationId xmlns:a16="http://schemas.microsoft.com/office/drawing/2014/main" id="{F3AA3D08-4084-E745-91AD-83FC5B3938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C721EB-F079-134E-9F5B-2E9783880224}" type="slidenum">
              <a:rPr lang="en-US" altLang="tr-TR"/>
              <a:pPr/>
              <a:t>28</a:t>
            </a:fld>
            <a:endParaRPr lang="en-US" altLang="tr-TR"/>
          </a:p>
        </p:txBody>
      </p:sp>
    </p:spTree>
    <p:extLst>
      <p:ext uri="{BB962C8B-B14F-4D97-AF65-F5344CB8AC3E}">
        <p14:creationId xmlns:p14="http://schemas.microsoft.com/office/powerpoint/2010/main" val="330560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992A0D69-B8E7-8D4A-A20D-53C8D9F303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4E20D6BC-5958-CC46-AF83-4C9B961083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4275" name="Slide Number Placeholder 3">
            <a:extLst>
              <a:ext uri="{FF2B5EF4-FFF2-40B4-BE49-F238E27FC236}">
                <a16:creationId xmlns:a16="http://schemas.microsoft.com/office/drawing/2014/main" id="{2957EFF1-8B10-E54D-9F09-88AE529C30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79AFF51-0EF9-2D4F-8E8D-29F92CA16E44}" type="slidenum">
              <a:rPr lang="en-US" altLang="tr-TR"/>
              <a:pPr/>
              <a:t>29</a:t>
            </a:fld>
            <a:endParaRPr lang="en-US" altLang="tr-TR"/>
          </a:p>
        </p:txBody>
      </p:sp>
    </p:spTree>
    <p:extLst>
      <p:ext uri="{BB962C8B-B14F-4D97-AF65-F5344CB8AC3E}">
        <p14:creationId xmlns:p14="http://schemas.microsoft.com/office/powerpoint/2010/main" val="411315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7F093C0F-0924-2F4F-AED6-EA407D9F30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F099999-532E-E343-90CD-4617CFA85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6323" name="Slide Number Placeholder 3">
            <a:extLst>
              <a:ext uri="{FF2B5EF4-FFF2-40B4-BE49-F238E27FC236}">
                <a16:creationId xmlns:a16="http://schemas.microsoft.com/office/drawing/2014/main" id="{F3B6952F-B705-2446-86C0-BCBDE35E49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AE2BA-6130-394F-857D-98B739FF576B}" type="slidenum">
              <a:rPr lang="en-US" altLang="tr-TR"/>
              <a:pPr/>
              <a:t>30</a:t>
            </a:fld>
            <a:endParaRPr lang="en-US" altLang="tr-TR"/>
          </a:p>
        </p:txBody>
      </p:sp>
    </p:spTree>
    <p:extLst>
      <p:ext uri="{BB962C8B-B14F-4D97-AF65-F5344CB8AC3E}">
        <p14:creationId xmlns:p14="http://schemas.microsoft.com/office/powerpoint/2010/main" val="236570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A3C0CB6-FE84-4B6C-BAF6-DEE81097C89B}" type="slidenum">
              <a:rPr lang="tr-TR" smtClean="0"/>
              <a:t>41</a:t>
            </a:fld>
            <a:endParaRPr lang="tr-TR"/>
          </a:p>
        </p:txBody>
      </p:sp>
    </p:spTree>
    <p:extLst>
      <p:ext uri="{BB962C8B-B14F-4D97-AF65-F5344CB8AC3E}">
        <p14:creationId xmlns:p14="http://schemas.microsoft.com/office/powerpoint/2010/main" val="108790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9.png"/><Relationship Id="rId14"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hyperlink" Target="https://kalite.marmara.edu.tr/akreditasyon/tum-birimler-ile-kap-bilgilendirme" TargetMode="External"/><Relationship Id="rId3" Type="http://schemas.openxmlformats.org/officeDocument/2006/relationships/image" Target="../media/image8.svg"/><Relationship Id="rId7" Type="http://schemas.openxmlformats.org/officeDocument/2006/relationships/hyperlink" Target="https://kalite.marmara.edu.tr/akreditasyon/birim-kalite-koordinatorleri-ile-kap-bilgilendirme" TargetMode="External"/><Relationship Id="rId12" Type="http://schemas.openxmlformats.org/officeDocument/2006/relationships/hyperlink" Target="https://kalite.marmara.edu.tr/event/ogrenci-temsilcileri-ile-kalite-calismalari-toplantisi"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kalite.marmara.edu.tr/egitim-kurum-ici-toplantilar/kurumici-toplantilar/kidr-bilgilendirme-toplantilari-idari-akademik-birimler-ekim-2022" TargetMode="External"/><Relationship Id="rId11" Type="http://schemas.openxmlformats.org/officeDocument/2006/relationships/image" Target="../media/image5.png"/><Relationship Id="rId5" Type="http://schemas.openxmlformats.org/officeDocument/2006/relationships/hyperlink" Target="https://kalite.marmara.edu.tr/egitim-kurum-ici-toplantilar/kurumici-toplantilar/kidr-bilgilendirme-toplantilari-akademik-birimler-eylul-2022" TargetMode="External"/><Relationship Id="rId10" Type="http://schemas.openxmlformats.org/officeDocument/2006/relationships/image" Target="../media/image10.svg"/><Relationship Id="rId4" Type="http://schemas.openxmlformats.org/officeDocument/2006/relationships/hyperlink" Target="https://kalite.marmara.edu.tr/egitim-kurum-ici-toplantilar/kurumici-toplantilar/2021-yili-kurum-ic-degerlendirme-raporu-bilgilendirme-toplantisi" TargetMode="Externa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kalite.marmara.edu.tr/dosya/kalite/2022-2023%20Materyaller/2022%20Y%C4%B1l%C4%B1%20Kurum%20%C4%B0%C3%A7%20De%C4%9Ferlendirme%20Raporu_04.05.2023.pdf" TargetMode="External"/><Relationship Id="rId3" Type="http://schemas.openxmlformats.org/officeDocument/2006/relationships/image" Target="../media/image11.png"/><Relationship Id="rId7" Type="http://schemas.openxmlformats.org/officeDocument/2006/relationships/hyperlink" Target="https://yokak.gov.tr/Common/Docs/KidrKlavuz1.4/Kurumsal_Dis_Degerlendirme_ve_Akreditasyon_Olcutleri_Surum_3.0.pdf" TargetMode="External"/><Relationship Id="rId12"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kalite.marmara.edu.tr/kalite-linkler/yokak-dereceli-degerlendirme-anahtari-surum-30-tanitim-toplantisi" TargetMode="External"/><Relationship Id="rId11" Type="http://schemas.openxmlformats.org/officeDocument/2006/relationships/hyperlink" Target="https://kalite.marmara.edu.tr/yonetmelikkilavuz/yuksekogretim-kalite-guvencesi-ve-yuksekogretim-kalite-kurulu-yonetmeliginde-degisiklik-yapilmasina-dair-yonetmelik" TargetMode="External"/><Relationship Id="rId5" Type="http://schemas.openxmlformats.org/officeDocument/2006/relationships/hyperlink" Target="https://kalite.marmara.edu.tr/yonetmelikkilavuz/yokak-kurum-ic-degerlendirme-raporu-hazirlama-kilavuzu-surum-30" TargetMode="External"/><Relationship Id="rId10" Type="http://schemas.openxmlformats.org/officeDocument/2006/relationships/hyperlink" Target="https://www.resmigazete.gov.tr/eskiler/2018/11/20181123-16.htm" TargetMode="External"/><Relationship Id="rId4" Type="http://schemas.openxmlformats.org/officeDocument/2006/relationships/hyperlink" Target="https://yokak.gov.tr/Common/Docs/KidrKlavuz1.4/Kidr_Surum_3.0.pdf" TargetMode="External"/><Relationship Id="rId9" Type="http://schemas.openxmlformats.org/officeDocument/2006/relationships/hyperlink" Target="https://kalite.marmara.edu.t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kalite.marmara.edu.tr/dosya/kalite/2022-2023%20Materyaller/Kalite%20KAP%20Tan%C4%B1t%C4%B1m%20Kitap%C3%A7%C4%B1%C4%9F%C4%B1%202024.pdf" TargetMode="External"/><Relationship Id="rId4" Type="http://schemas.openxmlformats.org/officeDocument/2006/relationships/hyperlink" Target="https://kalite.marmara.edu.tr/akreditasyon/birim-kalite-koordinatorleri-ile-kap-bilgilendirm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1.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88" r="10888"/>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0"/>
    </mc:Choice>
    <mc:Fallback xmlns="">
      <p:transition spd="slow" advTm="367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5694917" y="-1543096"/>
            <a:ext cx="3843686" cy="4784380"/>
            <a:chOff x="0" y="0"/>
            <a:chExt cx="5124915" cy="6379173"/>
          </a:xfrm>
        </p:grpSpPr>
        <p:grpSp>
          <p:nvGrpSpPr>
            <p:cNvPr id="4" name="Group 8"/>
            <p:cNvGrpSpPr/>
            <p:nvPr/>
          </p:nvGrpSpPr>
          <p:grpSpPr>
            <a:xfrm rot="-2700000">
              <a:off x="30767" y="2890461"/>
              <a:ext cx="4828738" cy="2087152"/>
              <a:chOff x="0" y="0"/>
              <a:chExt cx="940228" cy="406400"/>
            </a:xfrm>
          </p:grpSpPr>
          <p:sp>
            <p:nvSpPr>
              <p:cNvPr id="7"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5" name="Group 10"/>
            <p:cNvGrpSpPr/>
            <p:nvPr/>
          </p:nvGrpSpPr>
          <p:grpSpPr>
            <a:xfrm rot="-2700000">
              <a:off x="592263" y="1266173"/>
              <a:ext cx="4445805" cy="2087152"/>
              <a:chOff x="0" y="0"/>
              <a:chExt cx="865665" cy="406400"/>
            </a:xfrm>
          </p:grpSpPr>
          <p:sp>
            <p:nvSpPr>
              <p:cNvPr id="6"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grpSp>
        <p:nvGrpSpPr>
          <p:cNvPr id="8" name="Group 2"/>
          <p:cNvGrpSpPr/>
          <p:nvPr/>
        </p:nvGrpSpPr>
        <p:grpSpPr>
          <a:xfrm>
            <a:off x="-1371600" y="6057900"/>
            <a:ext cx="3886200" cy="6322091"/>
            <a:chOff x="0" y="0"/>
            <a:chExt cx="13629739" cy="16141657"/>
          </a:xfrm>
        </p:grpSpPr>
        <p:grpSp>
          <p:nvGrpSpPr>
            <p:cNvPr id="9" name="Group 3"/>
            <p:cNvGrpSpPr/>
            <p:nvPr/>
          </p:nvGrpSpPr>
          <p:grpSpPr>
            <a:xfrm rot="-2700000">
              <a:off x="2395980" y="3397573"/>
              <a:ext cx="11385477" cy="4286894"/>
              <a:chOff x="0" y="0"/>
              <a:chExt cx="1079350" cy="406400"/>
            </a:xfrm>
          </p:grpSpPr>
          <p:sp>
            <p:nvSpPr>
              <p:cNvPr id="12"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10" name="Group 5"/>
            <p:cNvGrpSpPr/>
            <p:nvPr/>
          </p:nvGrpSpPr>
          <p:grpSpPr>
            <a:xfrm rot="-2700000">
              <a:off x="-280411" y="8146499"/>
              <a:ext cx="12264243" cy="4286894"/>
              <a:chOff x="0" y="0"/>
              <a:chExt cx="1162657" cy="406400"/>
            </a:xfrm>
          </p:grpSpPr>
          <p:sp>
            <p:nvSpPr>
              <p:cNvPr id="11"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sp>
        <p:nvSpPr>
          <p:cNvPr id="14" name="Dikdörtgen 13"/>
          <p:cNvSpPr/>
          <p:nvPr/>
        </p:nvSpPr>
        <p:spPr>
          <a:xfrm>
            <a:off x="4157519" y="525929"/>
            <a:ext cx="9125575" cy="646331"/>
          </a:xfrm>
          <a:prstGeom prst="rect">
            <a:avLst/>
          </a:prstGeom>
        </p:spPr>
        <p:txBody>
          <a:bodyPr wrap="none">
            <a:spAutoFit/>
          </a:bodyPr>
          <a:lstStyle/>
          <a:p>
            <a:r>
              <a:rPr lang="tr-TR" sz="3600" b="1" dirty="0"/>
              <a:t>Kurumsal Akreditasyon Programı (KAP) Nedir? </a:t>
            </a:r>
          </a:p>
        </p:txBody>
      </p:sp>
      <p:sp>
        <p:nvSpPr>
          <p:cNvPr id="15" name="Dikdörtgen 14"/>
          <p:cNvSpPr/>
          <p:nvPr/>
        </p:nvSpPr>
        <p:spPr>
          <a:xfrm>
            <a:off x="2043840" y="1401026"/>
            <a:ext cx="15544800" cy="8463855"/>
          </a:xfrm>
          <a:prstGeom prst="rect">
            <a:avLst/>
          </a:prstGeom>
        </p:spPr>
        <p:txBody>
          <a:bodyPr wrap="square">
            <a:spAutoFit/>
          </a:bodyPr>
          <a:lstStyle/>
          <a:p>
            <a:r>
              <a:rPr lang="tr-TR" sz="3200" dirty="0">
                <a:latin typeface="Calibri" panose="020F0502020204030204" pitchFamily="34" charset="0"/>
              </a:rPr>
              <a:t>Yükseköğretim Kalite Kurulu (YÖKAK) tarafından hazırlanan Kurumsal Akreditasyon Programı (KAP), yükseköğretim kurumlarındaki; </a:t>
            </a:r>
          </a:p>
          <a:p>
            <a:endParaRPr lang="tr-TR" sz="3200" dirty="0">
              <a:latin typeface="Calibri" panose="020F0502020204030204" pitchFamily="34" charset="0"/>
            </a:endParaRPr>
          </a:p>
          <a:p>
            <a:r>
              <a:rPr lang="tr-TR" sz="3200" dirty="0">
                <a:latin typeface="Calibri" panose="020F0502020204030204" pitchFamily="34" charset="0"/>
              </a:rPr>
              <a:t>• </a:t>
            </a:r>
            <a:r>
              <a:rPr lang="tr-TR" sz="3200" b="1" dirty="0">
                <a:latin typeface="Calibri" panose="020F0502020204030204" pitchFamily="34" charset="0"/>
              </a:rPr>
              <a:t>Liderlik, Yönetim ve Kalite, </a:t>
            </a:r>
          </a:p>
          <a:p>
            <a:r>
              <a:rPr lang="tr-TR" sz="3200" b="1" dirty="0">
                <a:latin typeface="Calibri" panose="020F0502020204030204" pitchFamily="34" charset="0"/>
              </a:rPr>
              <a:t>• Eğitim ve Öğretim, </a:t>
            </a:r>
          </a:p>
          <a:p>
            <a:r>
              <a:rPr lang="tr-TR" sz="3200" b="1" dirty="0">
                <a:latin typeface="Calibri" panose="020F0502020204030204" pitchFamily="34" charset="0"/>
              </a:rPr>
              <a:t>• Araştırma ve Geliştirme, </a:t>
            </a:r>
          </a:p>
          <a:p>
            <a:r>
              <a:rPr lang="tr-TR" sz="3200" b="1" dirty="0">
                <a:latin typeface="Calibri" panose="020F0502020204030204" pitchFamily="34" charset="0"/>
              </a:rPr>
              <a:t>• Toplumsal Katkı</a:t>
            </a:r>
          </a:p>
          <a:p>
            <a:endParaRPr lang="tr-TR" sz="3200" dirty="0">
              <a:latin typeface="Calibri" panose="020F0502020204030204" pitchFamily="34" charset="0"/>
            </a:endParaRPr>
          </a:p>
          <a:p>
            <a:pPr algn="just"/>
            <a:r>
              <a:rPr lang="tr-TR" sz="3200" dirty="0">
                <a:latin typeface="Calibri" panose="020F0502020204030204" pitchFamily="34" charset="0"/>
              </a:rPr>
              <a:t>süreçlerinin </a:t>
            </a:r>
            <a:r>
              <a:rPr lang="tr-TR" sz="3200" b="1" dirty="0">
                <a:latin typeface="Calibri" panose="020F0502020204030204" pitchFamily="34" charset="0"/>
              </a:rPr>
              <a:t>“planlama, uygulama, kontrol etme (izleme) ve önlem alma (iyileştirme)” </a:t>
            </a:r>
            <a:r>
              <a:rPr lang="tr-TR" sz="3200" dirty="0">
                <a:latin typeface="Calibri" panose="020F0502020204030204" pitchFamily="34" charset="0"/>
              </a:rPr>
              <a:t>kısaca </a:t>
            </a:r>
            <a:r>
              <a:rPr lang="tr-TR" sz="3200" b="1" dirty="0">
                <a:latin typeface="Calibri" panose="020F0502020204030204" pitchFamily="34" charset="0"/>
              </a:rPr>
              <a:t>PUKÖ</a:t>
            </a:r>
            <a:r>
              <a:rPr lang="tr-TR" sz="3200" dirty="0">
                <a:latin typeface="Calibri" panose="020F0502020204030204" pitchFamily="34" charset="0"/>
              </a:rPr>
              <a:t> döngüsü kapsamında değerlendirilmesini sağlayan bir dış değerlendirme yöntemidir. </a:t>
            </a:r>
          </a:p>
          <a:p>
            <a:pPr algn="just"/>
            <a:endParaRPr lang="tr-TR" sz="3200" dirty="0">
              <a:latin typeface="Calibri" panose="020F0502020204030204" pitchFamily="34" charset="0"/>
            </a:endParaRPr>
          </a:p>
          <a:p>
            <a:pPr algn="just"/>
            <a:r>
              <a:rPr lang="tr-TR" sz="3200" dirty="0">
                <a:latin typeface="Calibri" panose="020F0502020204030204" pitchFamily="34" charset="0"/>
              </a:rPr>
              <a:t>KAP süreç yaklaşımı anlayışıyla kurumların bütün süreçlerinde sürdürülebilir kalite güvencesi yapısı kazanmasına veya var olan yeteneklerinin güçlendirilmesine olanak sağlar. </a:t>
            </a:r>
          </a:p>
          <a:p>
            <a:pPr algn="just"/>
            <a:endParaRPr lang="tr-TR" sz="3200" dirty="0">
              <a:latin typeface="Calibri" panose="020F0502020204030204" pitchFamily="34" charset="0"/>
            </a:endParaRPr>
          </a:p>
          <a:p>
            <a:pPr algn="just"/>
            <a:r>
              <a:rPr lang="tr-TR" sz="3200" dirty="0"/>
              <a:t>YÖKAK tarafından geliştirilen bu program süreç yaklaşımını benimseyerek sürdürülebilir ve sürekli iyileştirmeye olanak sağlayan </a:t>
            </a:r>
            <a:r>
              <a:rPr lang="tr-TR" sz="3200" b="1" dirty="0"/>
              <a:t>PUKÖ metodolojisini </a:t>
            </a:r>
            <a:r>
              <a:rPr lang="tr-TR" sz="3200" dirty="0"/>
              <a:t>esas almıştır. </a:t>
            </a:r>
          </a:p>
        </p:txBody>
      </p:sp>
    </p:spTree>
    <p:extLst>
      <p:ext uri="{BB962C8B-B14F-4D97-AF65-F5344CB8AC3E}">
        <p14:creationId xmlns:p14="http://schemas.microsoft.com/office/powerpoint/2010/main" val="3144016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tretch>
            <a:fillRect/>
          </a:stretch>
        </p:blipFill>
        <p:spPr>
          <a:xfrm>
            <a:off x="571500" y="1524000"/>
            <a:ext cx="17145000" cy="7239000"/>
          </a:xfrm>
          <a:prstGeom prst="rect">
            <a:avLst/>
          </a:prstGeom>
        </p:spPr>
      </p:pic>
    </p:spTree>
    <p:extLst>
      <p:ext uri="{BB962C8B-B14F-4D97-AF65-F5344CB8AC3E}">
        <p14:creationId xmlns:p14="http://schemas.microsoft.com/office/powerpoint/2010/main" val="2672021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00200" y="-85174"/>
            <a:ext cx="14020800" cy="10400822"/>
          </a:xfrm>
          <a:prstGeom prst="rect">
            <a:avLst/>
          </a:prstGeom>
        </p:spPr>
      </p:pic>
    </p:spTree>
    <p:extLst>
      <p:ext uri="{BB962C8B-B14F-4D97-AF65-F5344CB8AC3E}">
        <p14:creationId xmlns:p14="http://schemas.microsoft.com/office/powerpoint/2010/main" val="1984546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100000">
              <a:schemeClr val="accent5">
                <a:lumMod val="45000"/>
                <a:lumOff val="55000"/>
              </a:schemeClr>
            </a:gs>
            <a:gs pos="100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Dikdörtgen 1"/>
          <p:cNvSpPr/>
          <p:nvPr/>
        </p:nvSpPr>
        <p:spPr>
          <a:xfrm>
            <a:off x="2286000" y="3695700"/>
            <a:ext cx="13106400" cy="2308324"/>
          </a:xfrm>
          <a:prstGeom prst="rect">
            <a:avLst/>
          </a:prstGeom>
        </p:spPr>
        <p:txBody>
          <a:bodyPr wrap="square">
            <a:spAutoFit/>
          </a:bodyPr>
          <a:lstStyle/>
          <a:p>
            <a:pPr algn="ctr">
              <a:buFont typeface="Arial" panose="020B0604020202020204" pitchFamily="34" charset="0"/>
              <a:buNone/>
            </a:pPr>
            <a:r>
              <a:rPr lang="tr-TR" altLang="tr-TR" sz="3600" b="1" dirty="0"/>
              <a:t>KURUMSAL AKREDİTASYON PROGRAMI KAPSAMINDA ÜNİVERSİTEMİZDE DEĞERLENDİRİLECEK </a:t>
            </a:r>
          </a:p>
          <a:p>
            <a:pPr algn="ctr">
              <a:buFont typeface="Arial" panose="020B0604020202020204" pitchFamily="34" charset="0"/>
              <a:buNone/>
            </a:pPr>
            <a:r>
              <a:rPr lang="tr-TR" altLang="tr-TR" sz="3600" b="1" dirty="0"/>
              <a:t>KONULAR (AKREDİTASYON ÖLÇÜTLERİ)</a:t>
            </a:r>
          </a:p>
          <a:p>
            <a:pPr algn="ctr">
              <a:buFont typeface="Arial" panose="020B0604020202020204" pitchFamily="34" charset="0"/>
              <a:buNone/>
            </a:pPr>
            <a:r>
              <a:rPr lang="tr-TR" altLang="tr-TR" sz="3600" b="1" dirty="0"/>
              <a:t>NELERDİR?</a:t>
            </a:r>
          </a:p>
        </p:txBody>
      </p:sp>
      <p:grpSp>
        <p:nvGrpSpPr>
          <p:cNvPr id="3" name="Group 7"/>
          <p:cNvGrpSpPr/>
          <p:nvPr/>
        </p:nvGrpSpPr>
        <p:grpSpPr>
          <a:xfrm>
            <a:off x="14173200" y="-13716"/>
            <a:ext cx="3843686" cy="4784380"/>
            <a:chOff x="0" y="0"/>
            <a:chExt cx="5124915" cy="6379173"/>
          </a:xfrm>
        </p:grpSpPr>
        <p:grpSp>
          <p:nvGrpSpPr>
            <p:cNvPr id="4" name="Group 8"/>
            <p:cNvGrpSpPr/>
            <p:nvPr/>
          </p:nvGrpSpPr>
          <p:grpSpPr>
            <a:xfrm rot="-2700000">
              <a:off x="30767" y="2890461"/>
              <a:ext cx="4828738" cy="2087152"/>
              <a:chOff x="0" y="0"/>
              <a:chExt cx="940228" cy="406400"/>
            </a:xfrm>
          </p:grpSpPr>
          <p:sp>
            <p:nvSpPr>
              <p:cNvPr id="7"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5" name="Group 10"/>
            <p:cNvGrpSpPr/>
            <p:nvPr/>
          </p:nvGrpSpPr>
          <p:grpSpPr>
            <a:xfrm rot="-2700000">
              <a:off x="592263" y="1266173"/>
              <a:ext cx="4445805" cy="2087152"/>
              <a:chOff x="0" y="0"/>
              <a:chExt cx="865665" cy="406400"/>
            </a:xfrm>
          </p:grpSpPr>
          <p:sp>
            <p:nvSpPr>
              <p:cNvPr id="6"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grpSp>
        <p:nvGrpSpPr>
          <p:cNvPr id="8" name="Group 2"/>
          <p:cNvGrpSpPr/>
          <p:nvPr/>
        </p:nvGrpSpPr>
        <p:grpSpPr>
          <a:xfrm>
            <a:off x="342900" y="4457700"/>
            <a:ext cx="3886200" cy="6322091"/>
            <a:chOff x="0" y="0"/>
            <a:chExt cx="13629739" cy="16141657"/>
          </a:xfrm>
        </p:grpSpPr>
        <p:grpSp>
          <p:nvGrpSpPr>
            <p:cNvPr id="9" name="Group 3"/>
            <p:cNvGrpSpPr/>
            <p:nvPr/>
          </p:nvGrpSpPr>
          <p:grpSpPr>
            <a:xfrm rot="-2700000">
              <a:off x="2395980" y="3397573"/>
              <a:ext cx="11385477" cy="4286894"/>
              <a:chOff x="0" y="0"/>
              <a:chExt cx="1079350" cy="406400"/>
            </a:xfrm>
          </p:grpSpPr>
          <p:sp>
            <p:nvSpPr>
              <p:cNvPr id="12"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10" name="Group 5"/>
            <p:cNvGrpSpPr/>
            <p:nvPr/>
          </p:nvGrpSpPr>
          <p:grpSpPr>
            <a:xfrm rot="-2700000">
              <a:off x="-280411" y="8146499"/>
              <a:ext cx="12264243" cy="4286894"/>
              <a:chOff x="0" y="0"/>
              <a:chExt cx="1162657" cy="406400"/>
            </a:xfrm>
          </p:grpSpPr>
          <p:sp>
            <p:nvSpPr>
              <p:cNvPr id="11"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sp>
        <p:nvSpPr>
          <p:cNvPr id="13" name="Dikdörtgen 12">
            <a:extLst>
              <a:ext uri="{FF2B5EF4-FFF2-40B4-BE49-F238E27FC236}">
                <a16:creationId xmlns:a16="http://schemas.microsoft.com/office/drawing/2014/main" id="{6A5BB6D2-5245-4A8E-8C59-894C60024FA4}"/>
              </a:ext>
            </a:extLst>
          </p:cNvPr>
          <p:cNvSpPr/>
          <p:nvPr/>
        </p:nvSpPr>
        <p:spPr>
          <a:xfrm>
            <a:off x="8575789" y="8477088"/>
            <a:ext cx="9144000" cy="1200329"/>
          </a:xfrm>
          <a:prstGeom prst="rect">
            <a:avLst/>
          </a:prstGeom>
        </p:spPr>
        <p:txBody>
          <a:bodyPr>
            <a:spAutoFit/>
          </a:bodyPr>
          <a:lstStyle/>
          <a:p>
            <a:r>
              <a:rPr lang="tr-TR" dirty="0">
                <a:latin typeface="Calibri" panose="020F0502020204030204" pitchFamily="34" charset="0"/>
              </a:rPr>
              <a:t>• </a:t>
            </a:r>
            <a:r>
              <a:rPr lang="tr-TR" b="1" dirty="0">
                <a:latin typeface="Calibri" panose="020F0502020204030204" pitchFamily="34" charset="0"/>
              </a:rPr>
              <a:t>Liderlik, Yönetim ve Kalite </a:t>
            </a:r>
          </a:p>
          <a:p>
            <a:r>
              <a:rPr lang="tr-TR" b="1" dirty="0">
                <a:latin typeface="Calibri" panose="020F0502020204030204" pitchFamily="34" charset="0"/>
              </a:rPr>
              <a:t>• Eğitim ve Öğretim</a:t>
            </a:r>
          </a:p>
          <a:p>
            <a:r>
              <a:rPr lang="tr-TR" b="1" dirty="0">
                <a:latin typeface="Calibri" panose="020F0502020204030204" pitchFamily="34" charset="0"/>
              </a:rPr>
              <a:t>• Araştırma ve Geliştirme</a:t>
            </a:r>
          </a:p>
          <a:p>
            <a:r>
              <a:rPr lang="tr-TR" b="1" dirty="0">
                <a:latin typeface="Calibri" panose="020F0502020204030204" pitchFamily="34" charset="0"/>
              </a:rPr>
              <a:t>• Toplumsal Katkı</a:t>
            </a:r>
          </a:p>
        </p:txBody>
      </p:sp>
    </p:spTree>
    <p:extLst>
      <p:ext uri="{BB962C8B-B14F-4D97-AF65-F5344CB8AC3E}">
        <p14:creationId xmlns:p14="http://schemas.microsoft.com/office/powerpoint/2010/main" val="405957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Dikdörtgen 1"/>
          <p:cNvSpPr/>
          <p:nvPr/>
        </p:nvSpPr>
        <p:spPr>
          <a:xfrm>
            <a:off x="609600" y="495300"/>
            <a:ext cx="17068800" cy="9448740"/>
          </a:xfrm>
          <a:prstGeom prst="rect">
            <a:avLst/>
          </a:prstGeom>
        </p:spPr>
        <p:txBody>
          <a:bodyPr wrap="square">
            <a:spAutoFit/>
          </a:bodyPr>
          <a:lstStyle/>
          <a:p>
            <a:r>
              <a:rPr lang="tr-TR" sz="3200" b="1" dirty="0">
                <a:solidFill>
                  <a:srgbClr val="000000"/>
                </a:solidFill>
                <a:latin typeface="Calibri" panose="020F0502020204030204" pitchFamily="34" charset="0"/>
              </a:rPr>
              <a:t>A. LİDERLİK, YÖNETİM ve KALİTE </a:t>
            </a:r>
            <a:endParaRPr lang="tr-TR" sz="3200" dirty="0">
              <a:solidFill>
                <a:srgbClr val="000000"/>
              </a:solidFill>
              <a:latin typeface="Calibri" panose="020F0502020204030204" pitchFamily="34" charset="0"/>
            </a:endParaRPr>
          </a:p>
          <a:p>
            <a:r>
              <a:rPr lang="tr-TR" sz="3200" b="1" dirty="0">
                <a:solidFill>
                  <a:srgbClr val="000000"/>
                </a:solidFill>
                <a:latin typeface="Calibri" panose="020F0502020204030204" pitchFamily="34" charset="0"/>
              </a:rPr>
              <a:t>A.1. Liderlik ve Kalite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kurumsal dönüşümünü sağlayacak yönetim modeline sahip olmalı, liderlik yaklaşımları uygulamalı, iç kalite güvence mekanizmalarını oluşturmalı ve kalite güvence kültürünü içselleştirmelidir. </a:t>
            </a:r>
          </a:p>
          <a:p>
            <a:pPr algn="just"/>
            <a:r>
              <a:rPr lang="tr-TR" sz="3200" b="1" dirty="0">
                <a:solidFill>
                  <a:srgbClr val="000000"/>
                </a:solidFill>
                <a:latin typeface="Calibri" panose="020F0502020204030204" pitchFamily="34" charset="0"/>
              </a:rPr>
              <a:t>A.2. Misyon ve Stratejik Amaçlar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vizyon, misyon ve amacını gerçekleştirmek üzere politikaları doğrultusunda oluşturduğu stratejik amaçlarını ve hedeflerini planlayarak uygulamalı, performans yönetimi kapsamında sonuçlarını izleyerek değerlendirmeli ve kamuoyuyla paylaşmalıdır. </a:t>
            </a:r>
          </a:p>
          <a:p>
            <a:pPr algn="just"/>
            <a:r>
              <a:rPr lang="tr-TR" sz="3200" b="1" dirty="0">
                <a:solidFill>
                  <a:srgbClr val="000000"/>
                </a:solidFill>
                <a:latin typeface="Calibri" panose="020F0502020204030204" pitchFamily="34" charset="0"/>
              </a:rPr>
              <a:t>A.3. Yönetim Sistemleri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stratejik hedeflerine ulaşmayı nitelik ve nicelik olarak güvence altına almak amacıyla mali, beşerî ve bilgi kaynakları ile süreçlerini yönetmek üzere bir sisteme sahip olmalıdır. </a:t>
            </a:r>
          </a:p>
          <a:p>
            <a:pPr algn="just"/>
            <a:r>
              <a:rPr lang="tr-TR" sz="3200" b="1" dirty="0">
                <a:solidFill>
                  <a:srgbClr val="000000"/>
                </a:solidFill>
                <a:latin typeface="Calibri" panose="020F0502020204030204" pitchFamily="34" charset="0"/>
              </a:rPr>
              <a:t>A.4. Paydaş Katılımı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iç ve dış paydaşlarının stratejik kararlara ve süreçlere katılımını sağlamak üzere geri bildirimlerini almak, yanıtlamak ve kararlarında kullanmak için gerekli sistemleri oluşturmalı ve yönetmelidir. </a:t>
            </a:r>
          </a:p>
          <a:p>
            <a:pPr algn="just"/>
            <a:r>
              <a:rPr lang="tr-TR" sz="3200" b="1" dirty="0">
                <a:solidFill>
                  <a:srgbClr val="000000"/>
                </a:solidFill>
                <a:latin typeface="Calibri" panose="020F0502020204030204" pitchFamily="34" charset="0"/>
              </a:rPr>
              <a:t>A.5. </a:t>
            </a:r>
            <a:r>
              <a:rPr lang="tr-TR" sz="3200" b="1" dirty="0" err="1">
                <a:solidFill>
                  <a:srgbClr val="000000"/>
                </a:solidFill>
                <a:latin typeface="Calibri" panose="020F0502020204030204" pitchFamily="34" charset="0"/>
              </a:rPr>
              <a:t>Uluslararasılaşma</a:t>
            </a:r>
            <a:r>
              <a:rPr lang="tr-TR" sz="3200" b="1" dirty="0">
                <a:solidFill>
                  <a:srgbClr val="000000"/>
                </a:solidFill>
                <a:latin typeface="Calibri" panose="020F0502020204030204" pitchFamily="34" charset="0"/>
              </a:rPr>
              <a:t>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a:t>
            </a:r>
            <a:r>
              <a:rPr lang="tr-TR" sz="3200" dirty="0" err="1">
                <a:solidFill>
                  <a:srgbClr val="000000"/>
                </a:solidFill>
                <a:latin typeface="Calibri" panose="020F0502020204030204" pitchFamily="34" charset="0"/>
              </a:rPr>
              <a:t>uluslararasılaşma</a:t>
            </a:r>
            <a:r>
              <a:rPr lang="tr-TR" sz="3200" dirty="0">
                <a:solidFill>
                  <a:srgbClr val="000000"/>
                </a:solidFill>
                <a:latin typeface="Calibri" panose="020F0502020204030204" pitchFamily="34" charset="0"/>
              </a:rPr>
              <a:t> stratejisi ve hedefleri doğrultusunda süreçlerini yönetmeli, </a:t>
            </a:r>
            <a:r>
              <a:rPr lang="tr-TR" sz="3200" dirty="0" err="1">
                <a:solidFill>
                  <a:srgbClr val="000000"/>
                </a:solidFill>
                <a:latin typeface="Calibri" panose="020F0502020204030204" pitchFamily="34" charset="0"/>
              </a:rPr>
              <a:t>organizasyonel</a:t>
            </a:r>
            <a:r>
              <a:rPr lang="tr-TR" sz="3200" dirty="0">
                <a:solidFill>
                  <a:srgbClr val="000000"/>
                </a:solidFill>
                <a:latin typeface="Calibri" panose="020F0502020204030204" pitchFamily="34" charset="0"/>
              </a:rPr>
              <a:t> yapılanmasını oluşturmalı ve sonuçlarını periyodik olarak izleyerek değerlendirmelidir. </a:t>
            </a:r>
            <a:endParaRPr lang="tr-TR" sz="3200" dirty="0"/>
          </a:p>
        </p:txBody>
      </p:sp>
    </p:spTree>
    <p:extLst>
      <p:ext uri="{BB962C8B-B14F-4D97-AF65-F5344CB8AC3E}">
        <p14:creationId xmlns:p14="http://schemas.microsoft.com/office/powerpoint/2010/main" val="896359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100000">
              <a:schemeClr val="accent5">
                <a:lumMod val="45000"/>
                <a:lumOff val="55000"/>
              </a:schemeClr>
            </a:gs>
            <a:gs pos="100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ikdörtgen 2"/>
          <p:cNvSpPr/>
          <p:nvPr/>
        </p:nvSpPr>
        <p:spPr>
          <a:xfrm>
            <a:off x="685800" y="495300"/>
            <a:ext cx="16916400" cy="9448740"/>
          </a:xfrm>
          <a:prstGeom prst="rect">
            <a:avLst/>
          </a:prstGeom>
        </p:spPr>
        <p:txBody>
          <a:bodyPr wrap="square">
            <a:spAutoFit/>
          </a:bodyPr>
          <a:lstStyle/>
          <a:p>
            <a:r>
              <a:rPr lang="tr-TR" sz="3200" b="1" dirty="0">
                <a:solidFill>
                  <a:srgbClr val="000000"/>
                </a:solidFill>
                <a:latin typeface="Calibri" panose="020F0502020204030204" pitchFamily="34" charset="0"/>
              </a:rPr>
              <a:t>B. EĞİTİM VE ÖĞRETİM </a:t>
            </a:r>
            <a:endParaRPr lang="tr-TR" sz="3200" dirty="0">
              <a:solidFill>
                <a:srgbClr val="000000"/>
              </a:solidFill>
              <a:latin typeface="Calibri" panose="020F0502020204030204" pitchFamily="34" charset="0"/>
            </a:endParaRPr>
          </a:p>
          <a:p>
            <a:pPr algn="just"/>
            <a:r>
              <a:rPr lang="tr-TR" sz="3200" b="1" dirty="0">
                <a:solidFill>
                  <a:srgbClr val="000000"/>
                </a:solidFill>
                <a:latin typeface="Calibri" panose="020F0502020204030204" pitchFamily="34" charset="0"/>
              </a:rPr>
              <a:t>B.1. Program Tasarımı, Değerlendirmesi ve Güncellenmesi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öğretim programlarını Türkiye Yükseköğretim Yeterlilikleri Çerçevesi ile uyumlu; öğretim amaçlarına ve öğrenme çıktılarına uygun olarak tasarlamalı, öğrencilerin ve toplumun ihtiyaçlarına cevap verdiğinden emin olmak için periyodik olarak değerlendirmeli ve güncellemelidir. </a:t>
            </a:r>
          </a:p>
          <a:p>
            <a:pPr algn="just"/>
            <a:r>
              <a:rPr lang="tr-TR" sz="3200" b="1" dirty="0">
                <a:solidFill>
                  <a:srgbClr val="000000"/>
                </a:solidFill>
                <a:latin typeface="Calibri" panose="020F0502020204030204" pitchFamily="34" charset="0"/>
              </a:rPr>
              <a:t>B.2. Programların Yürütülmesi (Öğrenci Merkezli Öğrenme Öğretme ve Değerlendirme) </a:t>
            </a:r>
            <a:endParaRPr lang="tr-TR" sz="3200" dirty="0">
              <a:solidFill>
                <a:srgbClr val="000000"/>
              </a:solidFill>
              <a:latin typeface="Calibri" panose="020F0502020204030204" pitchFamily="34" charset="0"/>
            </a:endParaRPr>
          </a:p>
          <a:p>
            <a:pPr algn="just"/>
            <a:r>
              <a:rPr lang="tr-TR" sz="3200" dirty="0">
                <a:solidFill>
                  <a:srgbClr val="000000"/>
                </a:solidFill>
                <a:latin typeface="Calibri" panose="020F0502020204030204" pitchFamily="34" charset="0"/>
              </a:rPr>
              <a:t>Kurum, hedeflediği nitelikli mezun yeterliliklerine ulaşmak amacıyla öğrenci merkezli ve yetkinlik temelli öğretim, ölçme ve değerlendirme yöntemlerini uygulamalıdır. Kurum, öğrenci kabulleri, diploma, derece ve diğer yeterliliklerin tanınması ve sertifikalandırılmasına yönelik açık kriterler belirlemeli; önceden tanımlanmış ve ilan edilmiş kuralları tutarlı şekilde uygulamalıdır. </a:t>
            </a:r>
          </a:p>
          <a:p>
            <a:pPr algn="just"/>
            <a:r>
              <a:rPr lang="tr-TR" sz="3200" b="1" dirty="0"/>
              <a:t>B.3. Öğrenme Kaynakları ve Akademik Destek Hizmetleri </a:t>
            </a:r>
            <a:endParaRPr lang="tr-TR" sz="3200" dirty="0"/>
          </a:p>
          <a:p>
            <a:pPr algn="just"/>
            <a:r>
              <a:rPr lang="tr-TR" sz="3200" dirty="0"/>
              <a:t>Kurum, hedeflediği nitelikli mezun yeterliliklerine ulaşmak ve eğitim-öğretim faaliyetlerini yürütmek için uygun altyapıya, kaynaklara ve ortamlara sahip olmalı ve öğrenme olanaklarının tüm öğrenciler için yeterli ve erişilebilir olmasını güvence altına almalıdır. Kurum öğrencilerin akademik gelişimi ve kariyer planlamasına yönelik destek hizmetleri sağlamalıdır. </a:t>
            </a:r>
          </a:p>
          <a:p>
            <a:pPr algn="just"/>
            <a:r>
              <a:rPr lang="tr-TR" sz="3200" b="1" dirty="0"/>
              <a:t>B.4. Öğretim Kadrosu </a:t>
            </a:r>
            <a:endParaRPr lang="tr-TR" sz="3200" dirty="0"/>
          </a:p>
          <a:p>
            <a:pPr algn="just"/>
            <a:r>
              <a:rPr lang="tr-TR" sz="3200" dirty="0"/>
              <a:t>Kurum, öğretim elemanlarının işe alınması, atanması, yükseltilmesi ve ders görevlendirmesi ile ilgili tüm süreçlerde adil ve açık olmalıdır. Hedeflenen nitelikli mezun yeterliliklerine ulaşmak amacıyla, öğretim elemanlarının eğitim-öğretim yetkinliklerini sürekli geliştirmek için olanaklar sunmalıdır. </a:t>
            </a:r>
          </a:p>
        </p:txBody>
      </p:sp>
    </p:spTree>
    <p:extLst>
      <p:ext uri="{BB962C8B-B14F-4D97-AF65-F5344CB8AC3E}">
        <p14:creationId xmlns:p14="http://schemas.microsoft.com/office/powerpoint/2010/main" val="3349333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Dikdörtgen 1"/>
          <p:cNvSpPr/>
          <p:nvPr/>
        </p:nvSpPr>
        <p:spPr>
          <a:xfrm>
            <a:off x="838200" y="1257300"/>
            <a:ext cx="16916400" cy="784830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tr-TR" sz="3600" b="1" dirty="0">
                <a:solidFill>
                  <a:srgbClr val="000000"/>
                </a:solidFill>
                <a:latin typeface="Calibri" panose="020F0502020204030204" pitchFamily="34" charset="0"/>
              </a:rPr>
              <a:t>C. ARAŞTIRMA VE GELİŞTİRME </a:t>
            </a:r>
            <a:endParaRPr lang="tr-TR" sz="3600" dirty="0">
              <a:solidFill>
                <a:srgbClr val="000000"/>
              </a:solidFill>
              <a:latin typeface="Calibri" panose="020F0502020204030204" pitchFamily="34" charset="0"/>
            </a:endParaRPr>
          </a:p>
          <a:p>
            <a:pPr algn="just"/>
            <a:r>
              <a:rPr lang="tr-TR" sz="3600" b="1" dirty="0">
                <a:solidFill>
                  <a:srgbClr val="000000"/>
                </a:solidFill>
                <a:latin typeface="Calibri" panose="020F0502020204030204" pitchFamily="34" charset="0"/>
              </a:rPr>
              <a:t>C.1. Araştırma Süreçlerinin Yönetimi ve Araştırma Kaynakları </a:t>
            </a:r>
            <a:endParaRPr lang="tr-TR" sz="3600" dirty="0">
              <a:solidFill>
                <a:srgbClr val="000000"/>
              </a:solidFill>
              <a:latin typeface="Calibri" panose="020F0502020204030204" pitchFamily="34" charset="0"/>
            </a:endParaRPr>
          </a:p>
          <a:p>
            <a:pPr algn="just"/>
            <a:r>
              <a:rPr lang="tr-TR" sz="3600" dirty="0">
                <a:solidFill>
                  <a:srgbClr val="000000"/>
                </a:solidFill>
                <a:latin typeface="Calibri" panose="020F0502020204030204" pitchFamily="34" charset="0"/>
              </a:rPr>
              <a:t>Kurum, araştırma faaliyetlerini stratejik planı çerçevesinde belirlenen akademik öncelikleri ile yerel, bölgesel ve ulusal kalkınma hedefleriyle uyumlu, değer üretebilen ve toplumsal faydaya dönüştürülebilen biçimde yönetmelidir. Bu faaliyetler için uygun fiziki altyapı ve mali kaynaklar oluşturmalı ve bunların etkin şekilde kullanımını sağlamalıdır. </a:t>
            </a:r>
          </a:p>
          <a:p>
            <a:pPr algn="just"/>
            <a:r>
              <a:rPr lang="tr-TR" sz="3600" b="1" dirty="0">
                <a:solidFill>
                  <a:srgbClr val="000000"/>
                </a:solidFill>
                <a:latin typeface="Calibri" panose="020F0502020204030204" pitchFamily="34" charset="0"/>
              </a:rPr>
              <a:t>C.2. Araştırma Yetkinliği, İş birlikleri ve Destekler </a:t>
            </a:r>
            <a:endParaRPr lang="tr-TR" sz="3600" dirty="0">
              <a:solidFill>
                <a:srgbClr val="000000"/>
              </a:solidFill>
              <a:latin typeface="Calibri" panose="020F0502020204030204" pitchFamily="34" charset="0"/>
            </a:endParaRPr>
          </a:p>
          <a:p>
            <a:pPr algn="just"/>
            <a:r>
              <a:rPr lang="tr-TR" sz="3600" dirty="0">
                <a:solidFill>
                  <a:srgbClr val="000000"/>
                </a:solidFill>
                <a:latin typeface="Calibri" panose="020F0502020204030204" pitchFamily="34" charset="0"/>
              </a:rPr>
              <a:t>Kurum, öğretim elemanları ve araştırmacıların araştırma yetkinliğini sürdürmek ve iyileştirmek için olanaklar (eğitim, iş birlikleri, destekler vb.) sunmalıdır. </a:t>
            </a:r>
          </a:p>
          <a:p>
            <a:pPr algn="just"/>
            <a:r>
              <a:rPr lang="tr-TR" sz="3600" b="1" dirty="0">
                <a:solidFill>
                  <a:srgbClr val="000000"/>
                </a:solidFill>
                <a:latin typeface="Calibri" panose="020F0502020204030204" pitchFamily="34" charset="0"/>
              </a:rPr>
              <a:t>C.3. Araştırma Performansı </a:t>
            </a:r>
            <a:endParaRPr lang="tr-TR" sz="3600" dirty="0">
              <a:solidFill>
                <a:srgbClr val="000000"/>
              </a:solidFill>
              <a:latin typeface="Calibri" panose="020F0502020204030204" pitchFamily="34" charset="0"/>
            </a:endParaRPr>
          </a:p>
          <a:p>
            <a:pPr algn="just"/>
            <a:r>
              <a:rPr lang="tr-TR" sz="3600" dirty="0">
                <a:solidFill>
                  <a:srgbClr val="000000"/>
                </a:solidFill>
                <a:latin typeface="Calibri" panose="020F0502020204030204" pitchFamily="34" charset="0"/>
              </a:rPr>
              <a:t>Kurum, araştırma faaliyetlerini verilere dayalı ve periyodik olarak ölçmeli, değerlendirmeli ve sonuçlarını yayımlamalıdır. Elde edilen bulgular, kurumun araştırma ve geliştirme performansının periyodik olarak gözden geçirilmesi ve sürekli iyileştirilmesi için kullanılmalıdır. </a:t>
            </a:r>
            <a:endParaRPr lang="tr-TR" sz="3600" dirty="0"/>
          </a:p>
        </p:txBody>
      </p:sp>
    </p:spTree>
    <p:extLst>
      <p:ext uri="{BB962C8B-B14F-4D97-AF65-F5344CB8AC3E}">
        <p14:creationId xmlns:p14="http://schemas.microsoft.com/office/powerpoint/2010/main" val="3718443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Dikdörtgen 1"/>
          <p:cNvSpPr/>
          <p:nvPr/>
        </p:nvSpPr>
        <p:spPr>
          <a:xfrm>
            <a:off x="952500" y="1714500"/>
            <a:ext cx="16383000" cy="5755422"/>
          </a:xfrm>
          <a:prstGeom prst="rect">
            <a:avLst/>
          </a:prstGeom>
        </p:spPr>
        <p:txBody>
          <a:bodyPr wrap="square">
            <a:spAutoFit/>
          </a:bodyPr>
          <a:lstStyle/>
          <a:p>
            <a:r>
              <a:rPr lang="tr-TR" sz="4400" b="1" dirty="0">
                <a:solidFill>
                  <a:srgbClr val="000000"/>
                </a:solidFill>
                <a:latin typeface="Calibri" panose="020F0502020204030204" pitchFamily="34" charset="0"/>
              </a:rPr>
              <a:t>D. TOPLUMSAL KATKI </a:t>
            </a:r>
          </a:p>
          <a:p>
            <a:endParaRPr lang="tr-TR" sz="4400" b="1" dirty="0">
              <a:solidFill>
                <a:srgbClr val="000000"/>
              </a:solidFill>
              <a:latin typeface="Calibri" panose="020F0502020204030204" pitchFamily="34" charset="0"/>
            </a:endParaRPr>
          </a:p>
          <a:p>
            <a:pPr algn="just"/>
            <a:r>
              <a:rPr lang="tr-TR" sz="4000" b="1" dirty="0">
                <a:solidFill>
                  <a:srgbClr val="000000"/>
                </a:solidFill>
                <a:latin typeface="Calibri" panose="020F0502020204030204" pitchFamily="34" charset="0"/>
              </a:rPr>
              <a:t>D.1. Toplumsal Katkı Süreçlerinin Yönetimi ve Toplumsal Katkı Kaynakları </a:t>
            </a:r>
            <a:endParaRPr lang="tr-TR" sz="4000" dirty="0">
              <a:solidFill>
                <a:srgbClr val="000000"/>
              </a:solidFill>
              <a:latin typeface="Calibri" panose="020F0502020204030204" pitchFamily="34" charset="0"/>
            </a:endParaRPr>
          </a:p>
          <a:p>
            <a:pPr algn="just"/>
            <a:r>
              <a:rPr lang="tr-TR" sz="4000" dirty="0">
                <a:solidFill>
                  <a:srgbClr val="000000"/>
                </a:solidFill>
                <a:latin typeface="Calibri" panose="020F0502020204030204" pitchFamily="34" charset="0"/>
              </a:rPr>
              <a:t>Kurum, toplumsal katkı faaliyetlerini stratejik amaçları ve hedefleri doğrultusunda yönetmelidir. Bu faaliyetler için uygun fiziki altyapı ve mali kaynaklar oluşturmalı ve bunların etkin şekilde kullanımını sağlamalıdır. </a:t>
            </a:r>
          </a:p>
          <a:p>
            <a:pPr algn="just"/>
            <a:r>
              <a:rPr lang="tr-TR" sz="4000" b="1" dirty="0">
                <a:solidFill>
                  <a:srgbClr val="000000"/>
                </a:solidFill>
                <a:latin typeface="Calibri" panose="020F0502020204030204" pitchFamily="34" charset="0"/>
              </a:rPr>
              <a:t>D.2. Toplumsal Katkı Performansı </a:t>
            </a:r>
            <a:endParaRPr lang="tr-TR" sz="4000" dirty="0">
              <a:solidFill>
                <a:srgbClr val="000000"/>
              </a:solidFill>
              <a:latin typeface="Calibri" panose="020F0502020204030204" pitchFamily="34" charset="0"/>
            </a:endParaRPr>
          </a:p>
          <a:p>
            <a:pPr algn="just"/>
            <a:r>
              <a:rPr lang="tr-TR" sz="4000" dirty="0">
                <a:solidFill>
                  <a:srgbClr val="000000"/>
                </a:solidFill>
                <a:latin typeface="Calibri" panose="020F0502020204030204" pitchFamily="34" charset="0"/>
              </a:rPr>
              <a:t>Kurum, toplumsal katkı stratejisi ve hedefleri doğrultusunda yürüttüğü faaliyetleri periyodik olarak izlemeli ve sürekli iyileştirmelidir. </a:t>
            </a:r>
            <a:endParaRPr lang="tr-TR" sz="4000" dirty="0"/>
          </a:p>
        </p:txBody>
      </p:sp>
    </p:spTree>
    <p:extLst>
      <p:ext uri="{BB962C8B-B14F-4D97-AF65-F5344CB8AC3E}">
        <p14:creationId xmlns:p14="http://schemas.microsoft.com/office/powerpoint/2010/main" val="3354312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 name="Group 2"/>
          <p:cNvGrpSpPr/>
          <p:nvPr/>
        </p:nvGrpSpPr>
        <p:grpSpPr>
          <a:xfrm>
            <a:off x="268224" y="4686300"/>
            <a:ext cx="3886200" cy="6245891"/>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4444314" y="-12225"/>
            <a:ext cx="3843686" cy="4784380"/>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5105400" y="1849254"/>
            <a:ext cx="12573000" cy="8810104"/>
          </a:xfrm>
          <a:prstGeom prst="rect">
            <a:avLst/>
          </a:prstGeom>
        </p:spPr>
        <p:txBody>
          <a:bodyPr wrap="square" lIns="0" tIns="0" rIns="0" bIns="0" rtlCol="0" anchor="t">
            <a:spAutoFit/>
          </a:bodyPr>
          <a:lstStyle/>
          <a:p>
            <a:pPr>
              <a:lnSpc>
                <a:spcPts val="3799"/>
              </a:lnSpc>
            </a:pPr>
            <a:endParaRPr dirty="0"/>
          </a:p>
          <a:p>
            <a:pPr algn="just">
              <a:lnSpc>
                <a:spcPct val="150000"/>
              </a:lnSpc>
              <a:buFont typeface="Wingdings" panose="05000000000000000000" pitchFamily="2" charset="2"/>
              <a:buChar char="ü"/>
            </a:pPr>
            <a:r>
              <a:rPr lang="tr-TR" sz="4000" b="1" dirty="0"/>
              <a:t>Liderlik, Yönetişim ve Kalite</a:t>
            </a:r>
            <a:r>
              <a:rPr lang="tr-TR" sz="4000" dirty="0"/>
              <a:t>, </a:t>
            </a:r>
          </a:p>
          <a:p>
            <a:pPr algn="just">
              <a:lnSpc>
                <a:spcPct val="150000"/>
              </a:lnSpc>
              <a:buFont typeface="Wingdings" panose="05000000000000000000" pitchFamily="2" charset="2"/>
              <a:buChar char="ü"/>
            </a:pPr>
            <a:r>
              <a:rPr lang="tr-TR" sz="4000" b="1" dirty="0"/>
              <a:t>Eğitim ve Öğretim</a:t>
            </a:r>
            <a:r>
              <a:rPr lang="tr-TR" sz="4000" dirty="0"/>
              <a:t>, </a:t>
            </a:r>
          </a:p>
          <a:p>
            <a:pPr algn="just">
              <a:lnSpc>
                <a:spcPct val="150000"/>
              </a:lnSpc>
              <a:buFont typeface="Wingdings" panose="05000000000000000000" pitchFamily="2" charset="2"/>
              <a:buChar char="ü"/>
            </a:pPr>
            <a:r>
              <a:rPr lang="tr-TR" sz="4000" b="1" dirty="0"/>
              <a:t>Araştırma ve Geliştirme,</a:t>
            </a:r>
          </a:p>
          <a:p>
            <a:pPr algn="just">
              <a:lnSpc>
                <a:spcPct val="150000"/>
              </a:lnSpc>
              <a:buFont typeface="Wingdings" panose="05000000000000000000" pitchFamily="2" charset="2"/>
              <a:buChar char="ü"/>
            </a:pPr>
            <a:r>
              <a:rPr lang="tr-TR" sz="4000" b="1" dirty="0"/>
              <a:t>Toplumsal Katkı, </a:t>
            </a:r>
          </a:p>
          <a:p>
            <a:pPr algn="just">
              <a:lnSpc>
                <a:spcPct val="150000"/>
              </a:lnSpc>
            </a:pPr>
            <a:r>
              <a:rPr lang="tr-TR" sz="4000" dirty="0"/>
              <a:t>Başlıkları altında toplam </a:t>
            </a:r>
            <a:r>
              <a:rPr lang="tr-TR" sz="4000" b="1" dirty="0"/>
              <a:t>14</a:t>
            </a:r>
            <a:r>
              <a:rPr lang="tr-TR" sz="4000" dirty="0"/>
              <a:t> ölçüt ve </a:t>
            </a:r>
            <a:r>
              <a:rPr lang="tr-TR" sz="4000" b="1" dirty="0"/>
              <a:t>46</a:t>
            </a:r>
            <a:r>
              <a:rPr lang="tr-TR" sz="4000" dirty="0"/>
              <a:t> alt ölçüt ile gerçekleştirilmektedir. Değerlendirme süreçlerinde kullanılan temel araç YÖKAK Dereceli Değerlendirme Anahtarıdır.</a:t>
            </a:r>
          </a:p>
          <a:p>
            <a:pPr>
              <a:lnSpc>
                <a:spcPts val="4042"/>
              </a:lnSpc>
            </a:pPr>
            <a:endParaRPr lang="en-US" sz="3875" spc="-232" dirty="0">
              <a:solidFill>
                <a:srgbClr val="000000"/>
              </a:solidFill>
              <a:latin typeface="Fira Sans Medium"/>
            </a:endParaRPr>
          </a:p>
          <a:p>
            <a:pPr>
              <a:lnSpc>
                <a:spcPts val="4042"/>
              </a:lnSpc>
            </a:pPr>
            <a:endParaRPr lang="en-US" sz="3875" spc="-232" dirty="0">
              <a:solidFill>
                <a:srgbClr val="000000"/>
              </a:solidFill>
              <a:latin typeface="Fira Sans Medium"/>
            </a:endParaRPr>
          </a:p>
          <a:p>
            <a:pPr algn="just">
              <a:lnSpc>
                <a:spcPts val="2582"/>
              </a:lnSpc>
            </a:pPr>
            <a:endParaRPr lang="en-US" sz="3875" spc="-232" dirty="0">
              <a:solidFill>
                <a:srgbClr val="000000"/>
              </a:solidFill>
              <a:latin typeface="Fira Sans Medium"/>
            </a:endParaRPr>
          </a:p>
          <a:p>
            <a:pPr algn="just">
              <a:lnSpc>
                <a:spcPts val="3888"/>
              </a:lnSpc>
            </a:pPr>
            <a:endParaRPr lang="en-US" sz="3875" spc="-232" dirty="0">
              <a:solidFill>
                <a:srgbClr val="000000"/>
              </a:solidFill>
              <a:latin typeface="Fira Sans Medium"/>
            </a:endParaRPr>
          </a:p>
        </p:txBody>
      </p:sp>
      <p:sp>
        <p:nvSpPr>
          <p:cNvPr id="13" name="TextBox 13"/>
          <p:cNvSpPr txBox="1"/>
          <p:nvPr/>
        </p:nvSpPr>
        <p:spPr>
          <a:xfrm>
            <a:off x="4191000" y="737583"/>
            <a:ext cx="8382000" cy="923330"/>
          </a:xfrm>
          <a:prstGeom prst="rect">
            <a:avLst/>
          </a:prstGeom>
        </p:spPr>
        <p:txBody>
          <a:bodyPr wrap="square" lIns="0" tIns="0" rIns="0" bIns="0" rtlCol="0" anchor="t">
            <a:spAutoFit/>
          </a:bodyPr>
          <a:lstStyle/>
          <a:p>
            <a:pPr algn="just">
              <a:lnSpc>
                <a:spcPct val="150000"/>
              </a:lnSpc>
            </a:pPr>
            <a:r>
              <a:rPr lang="tr-TR" sz="4000" b="1" dirty="0"/>
              <a:t>KAP DEĞERLENDİRME SÜRECİ</a:t>
            </a:r>
          </a:p>
        </p:txBody>
      </p:sp>
    </p:spTree>
    <p:extLst>
      <p:ext uri="{BB962C8B-B14F-4D97-AF65-F5344CB8AC3E}">
        <p14:creationId xmlns:p14="http://schemas.microsoft.com/office/powerpoint/2010/main" val="4292761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40" b="30140"/>
          <a:stretch>
            <a:fillRect/>
          </a:stretch>
        </p:blipFill>
        <p:spPr>
          <a:xfrm>
            <a:off x="0" y="0"/>
            <a:ext cx="18288000" cy="10287000"/>
          </a:xfrm>
          <a:prstGeom prst="rect">
            <a:avLst/>
          </a:prstGeom>
        </p:spPr>
      </p:pic>
      <p:grpSp>
        <p:nvGrpSpPr>
          <p:cNvPr id="3" name="Group 3"/>
          <p:cNvGrpSpPr/>
          <p:nvPr/>
        </p:nvGrpSpPr>
        <p:grpSpPr>
          <a:xfrm>
            <a:off x="1028700" y="342038"/>
            <a:ext cx="15430500" cy="2342950"/>
            <a:chOff x="0" y="0"/>
            <a:chExt cx="19386614" cy="3123933"/>
          </a:xfrm>
        </p:grpSpPr>
        <p:sp>
          <p:nvSpPr>
            <p:cNvPr id="4" name="AutoShape 4"/>
            <p:cNvSpPr/>
            <p:nvPr/>
          </p:nvSpPr>
          <p:spPr>
            <a:xfrm>
              <a:off x="0" y="0"/>
              <a:ext cx="19386614" cy="3123933"/>
            </a:xfrm>
            <a:prstGeom prst="rect">
              <a:avLst/>
            </a:prstGeom>
            <a:solidFill>
              <a:srgbClr val="003060"/>
            </a:solidFill>
          </p:spPr>
        </p:sp>
        <p:sp>
          <p:nvSpPr>
            <p:cNvPr id="5" name="TextBox 5"/>
            <p:cNvSpPr txBox="1"/>
            <p:nvPr/>
          </p:nvSpPr>
          <p:spPr>
            <a:xfrm>
              <a:off x="535837" y="1117772"/>
              <a:ext cx="18314940" cy="1231107"/>
            </a:xfrm>
            <a:prstGeom prst="rect">
              <a:avLst/>
            </a:prstGeom>
          </p:spPr>
          <p:txBody>
            <a:bodyPr lIns="0" tIns="0" rIns="0" bIns="0" rtlCol="0" anchor="t">
              <a:spAutoFit/>
            </a:bodyPr>
            <a:lstStyle/>
            <a:p>
              <a:pPr>
                <a:buFont typeface="Arial" panose="020B0604020202020204" pitchFamily="34" charset="0"/>
                <a:buNone/>
              </a:pPr>
              <a:r>
                <a:rPr lang="tr-TR" sz="6000" b="1" dirty="0">
                  <a:solidFill>
                    <a:schemeClr val="bg1"/>
                  </a:solidFill>
                </a:rPr>
                <a:t>YÖKAK Dereceli Değerlendirme Anahtarı</a:t>
              </a:r>
              <a:endParaRPr lang="tr-TR" altLang="tr-TR" sz="6000" b="1" dirty="0">
                <a:solidFill>
                  <a:schemeClr val="bg1"/>
                </a:solidFill>
              </a:endParaRPr>
            </a:p>
          </p:txBody>
        </p:sp>
      </p:grpSp>
      <p:sp>
        <p:nvSpPr>
          <p:cNvPr id="6" name="AutoShape 6"/>
          <p:cNvSpPr/>
          <p:nvPr/>
        </p:nvSpPr>
        <p:spPr>
          <a:xfrm>
            <a:off x="-308465" y="3410202"/>
            <a:ext cx="18596465" cy="6639984"/>
          </a:xfrm>
          <a:prstGeom prst="rect">
            <a:avLst/>
          </a:prstGeom>
          <a:solidFill>
            <a:srgbClr val="FFFFFF"/>
          </a:solidFill>
        </p:spPr>
      </p:sp>
      <p:sp>
        <p:nvSpPr>
          <p:cNvPr id="7" name="TextBox 7"/>
          <p:cNvSpPr txBox="1"/>
          <p:nvPr/>
        </p:nvSpPr>
        <p:spPr>
          <a:xfrm>
            <a:off x="569667" y="4229100"/>
            <a:ext cx="16840200" cy="5693866"/>
          </a:xfrm>
          <a:prstGeom prst="rect">
            <a:avLst/>
          </a:prstGeom>
        </p:spPr>
        <p:txBody>
          <a:bodyPr wrap="square" lIns="0" tIns="0" rIns="0" bIns="0" rtlCol="0" anchor="t">
            <a:spAutoFit/>
          </a:bodyPr>
          <a:lstStyle/>
          <a:p>
            <a:pPr algn="just">
              <a:lnSpc>
                <a:spcPts val="3706"/>
              </a:lnSpc>
            </a:pPr>
            <a:r>
              <a:rPr lang="tr-TR" sz="3200" dirty="0">
                <a:latin typeface="Calibri" panose="020F0502020204030204" pitchFamily="34" charset="0"/>
                <a:cs typeface="Calibri" panose="020F0502020204030204" pitchFamily="34" charset="0"/>
              </a:rPr>
              <a:t>YÖKAK Dereceli Değerlendirme Anahtarı yükseköğretim kurumlarının iç değerlendirme çalışmaları ve kurum iç değerlendirme raporu yazımında ve aynı zamanda dış değerlendirme süreçlerinde de kullanılan </a:t>
            </a:r>
            <a:r>
              <a:rPr lang="tr-TR" sz="3200" i="1" u="sng"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rubrik</a:t>
            </a:r>
            <a:r>
              <a:rPr lang="tr-TR" sz="3200"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tarzında geliştirilmiş bir ölçme aracı </a:t>
            </a:r>
            <a:r>
              <a:rPr lang="tr-TR" sz="3200" dirty="0">
                <a:latin typeface="Calibri" panose="020F0502020204030204" pitchFamily="34" charset="0"/>
                <a:cs typeface="Calibri" panose="020F0502020204030204" pitchFamily="34" charset="0"/>
              </a:rPr>
              <a:t>olup; dış değerlendirme ya da karar verme süreçlerinde açıklık, nesnellik, anlaşılırlık, tutarlık ve şeffaflığı arttırmak amacıyla geliştirilmiştir.</a:t>
            </a:r>
          </a:p>
          <a:p>
            <a:pPr algn="just">
              <a:lnSpc>
                <a:spcPts val="3706"/>
              </a:lnSpc>
            </a:pPr>
            <a:endParaRPr lang="tr-TR" sz="3200" dirty="0">
              <a:latin typeface="Calibri" panose="020F0502020204030204" pitchFamily="34" charset="0"/>
              <a:cs typeface="Calibri" panose="020F0502020204030204" pitchFamily="34" charset="0"/>
            </a:endParaRPr>
          </a:p>
          <a:p>
            <a:pPr algn="just">
              <a:lnSpc>
                <a:spcPts val="3706"/>
              </a:lnSpc>
            </a:pPr>
            <a:r>
              <a:rPr lang="tr-TR" sz="3200" dirty="0">
                <a:latin typeface="Calibri" panose="020F0502020204030204" pitchFamily="34" charset="0"/>
                <a:cs typeface="Calibri" panose="020F0502020204030204" pitchFamily="34" charset="0"/>
              </a:rPr>
              <a:t>YÖKAK Dereceli Değerlendirme Anahtarında her bir alt ölçüt için kalite güvencesi süreç ya da mekanizmaları; planlama, uygulama, kontrol etme ve önlem alma (PUKÖ) basamaklarının olgunluk düzeyleri dikkate alınarak tanımlanmış olup, 1-5 arasındaki bir ölçekle derecelendirilmiştir. Bu anahtarla olgunluk düzeyi belirlenen alt ölçütler, ilgili ölçütlerin karşılanma düzeyini ortaya koymaktadır.</a:t>
            </a:r>
          </a:p>
          <a:p>
            <a:pPr>
              <a:lnSpc>
                <a:spcPts val="3706"/>
              </a:lnSpc>
            </a:pPr>
            <a:endParaRPr lang="tr-TR" sz="3200" dirty="0">
              <a:latin typeface="Calibri" panose="020F0502020204030204" pitchFamily="34" charset="0"/>
              <a:cs typeface="Calibri" panose="020F0502020204030204" pitchFamily="34" charset="0"/>
            </a:endParaRPr>
          </a:p>
          <a:p>
            <a:pPr>
              <a:lnSpc>
                <a:spcPts val="3706"/>
              </a:lnSpc>
            </a:pPr>
            <a:endParaRPr lang="en-US" sz="3188"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6766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503318" y="-347314"/>
            <a:ext cx="10981628" cy="10981628"/>
          </a:xfrm>
          <a:prstGeom prst="rect">
            <a:avLst/>
          </a:prstGeom>
        </p:spPr>
      </p:pic>
      <p:grpSp>
        <p:nvGrpSpPr>
          <p:cNvPr id="4" name="Group 4"/>
          <p:cNvGrpSpPr>
            <a:grpSpLocks noChangeAspect="1"/>
          </p:cNvGrpSpPr>
          <p:nvPr/>
        </p:nvGrpSpPr>
        <p:grpSpPr>
          <a:xfrm>
            <a:off x="11213221" y="1028700"/>
            <a:ext cx="7561823" cy="756179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12616" b="-12616"/>
              </a:stretch>
            </a:blipFill>
          </p:spPr>
        </p:sp>
      </p:grpSp>
      <p:sp>
        <p:nvSpPr>
          <p:cNvPr id="6" name="TextBox 6"/>
          <p:cNvSpPr txBox="1"/>
          <p:nvPr/>
        </p:nvSpPr>
        <p:spPr>
          <a:xfrm>
            <a:off x="547980" y="5829300"/>
            <a:ext cx="8596020" cy="1873270"/>
          </a:xfrm>
          <a:prstGeom prst="rect">
            <a:avLst/>
          </a:prstGeom>
        </p:spPr>
        <p:txBody>
          <a:bodyPr wrap="square" lIns="0" tIns="0" rIns="0" bIns="0" rtlCol="0" anchor="t">
            <a:spAutoFit/>
          </a:bodyPr>
          <a:lstStyle/>
          <a:p>
            <a:pPr>
              <a:lnSpc>
                <a:spcPts val="7524"/>
              </a:lnSpc>
            </a:pPr>
            <a:r>
              <a:rPr lang="en-US" sz="6000" dirty="0">
                <a:solidFill>
                  <a:srgbClr val="4F7386"/>
                </a:solidFill>
                <a:latin typeface="Montserrat Extra-Bold"/>
              </a:rPr>
              <a:t>KAL</a:t>
            </a:r>
            <a:r>
              <a:rPr lang="tr-TR" sz="6000" dirty="0">
                <a:solidFill>
                  <a:srgbClr val="4F7386"/>
                </a:solidFill>
                <a:latin typeface="Montserrat Extra-Bold"/>
              </a:rPr>
              <a:t>İ</a:t>
            </a:r>
            <a:r>
              <a:rPr lang="en-US" sz="6000" dirty="0">
                <a:solidFill>
                  <a:srgbClr val="4F7386"/>
                </a:solidFill>
                <a:latin typeface="Montserrat Extra-Bold"/>
              </a:rPr>
              <a:t>TE KOORD</a:t>
            </a:r>
            <a:r>
              <a:rPr lang="tr-TR" sz="6000" dirty="0">
                <a:solidFill>
                  <a:srgbClr val="4F7386"/>
                </a:solidFill>
                <a:latin typeface="Montserrat Extra-Bold"/>
              </a:rPr>
              <a:t>İ</a:t>
            </a:r>
            <a:r>
              <a:rPr lang="en-US" sz="6000" dirty="0">
                <a:solidFill>
                  <a:srgbClr val="4F7386"/>
                </a:solidFill>
                <a:latin typeface="Montserrat Extra-Bold"/>
              </a:rPr>
              <a:t>NATÖRLÜĞÜ</a:t>
            </a:r>
          </a:p>
        </p:txBody>
      </p:sp>
      <p:pic>
        <p:nvPicPr>
          <p:cNvPr id="7" name="Picture 7"/>
          <p:cNvPicPr>
            <a:picLocks noChangeAspect="1"/>
          </p:cNvPicPr>
          <p:nvPr/>
        </p:nvPicPr>
        <p:blipFill>
          <a:blip r:embed="rId6"/>
          <a:srcRect t="7865" b="7865"/>
          <a:stretch>
            <a:fillRect/>
          </a:stretch>
        </p:blipFill>
        <p:spPr>
          <a:xfrm>
            <a:off x="570200" y="476881"/>
            <a:ext cx="2998319" cy="78958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0615" t="17214" r="10000" b="7261"/>
          <a:stretch>
            <a:fillRect/>
          </a:stretch>
        </p:blipFill>
        <p:spPr>
          <a:xfrm>
            <a:off x="1332066" y="802589"/>
            <a:ext cx="15623867" cy="8681821"/>
          </a:xfrm>
          <a:prstGeom prst="rect">
            <a:avLst/>
          </a:prstGeom>
          <a:noFill/>
          <a:ln cap="flat">
            <a:noFill/>
          </a:ln>
        </p:spPr>
      </p:pic>
    </p:spTree>
    <p:extLst>
      <p:ext uri="{BB962C8B-B14F-4D97-AF65-F5344CB8AC3E}">
        <p14:creationId xmlns:p14="http://schemas.microsoft.com/office/powerpoint/2010/main" val="1102791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381000" y="190500"/>
            <a:ext cx="6934200" cy="10293630"/>
          </a:xfrm>
          <a:prstGeom prst="rect">
            <a:avLst/>
          </a:prstGeom>
          <a:solidFill>
            <a:schemeClr val="bg1">
              <a:lumMod val="95000"/>
            </a:schemeClr>
          </a:solidFill>
        </p:spPr>
      </p:sp>
      <p:sp>
        <p:nvSpPr>
          <p:cNvPr id="3" name="TextBox 3"/>
          <p:cNvSpPr txBox="1"/>
          <p:nvPr/>
        </p:nvSpPr>
        <p:spPr>
          <a:xfrm>
            <a:off x="7504400" y="2015934"/>
            <a:ext cx="10263945" cy="6345327"/>
          </a:xfrm>
          <a:prstGeom prst="rect">
            <a:avLst/>
          </a:prstGeom>
        </p:spPr>
        <p:txBody>
          <a:bodyPr wrap="square" lIns="0" tIns="0" rIns="0" bIns="0" rtlCol="0" anchor="t">
            <a:spAutoFit/>
          </a:bodyPr>
          <a:lstStyle/>
          <a:p>
            <a:pPr marL="685800" lvl="0" indent="-685800">
              <a:buFont typeface="Wingdings" panose="05000000000000000000" pitchFamily="2" charset="2"/>
              <a:buChar char="ü"/>
            </a:pPr>
            <a:r>
              <a:rPr lang="tr-TR" sz="4800" b="1" dirty="0"/>
              <a:t>Liderlik, Yönetim ve Kalite </a:t>
            </a:r>
            <a:r>
              <a:rPr lang="tr-TR" sz="4800" dirty="0"/>
              <a:t>başlığı </a:t>
            </a:r>
            <a:r>
              <a:rPr lang="tr-TR" sz="4800" b="1" dirty="0"/>
              <a:t>300</a:t>
            </a:r>
            <a:r>
              <a:rPr lang="tr-TR" sz="4800" dirty="0"/>
              <a:t>, </a:t>
            </a:r>
          </a:p>
          <a:p>
            <a:pPr marL="685800" lvl="0" indent="-685800">
              <a:buFont typeface="Wingdings" panose="05000000000000000000" pitchFamily="2" charset="2"/>
              <a:buChar char="ü"/>
            </a:pPr>
            <a:r>
              <a:rPr lang="tr-TR" sz="4800" b="1" dirty="0"/>
              <a:t>Eğitim ve Öğretim </a:t>
            </a:r>
            <a:r>
              <a:rPr lang="tr-TR" sz="4800" dirty="0"/>
              <a:t>başlığı </a:t>
            </a:r>
            <a:r>
              <a:rPr lang="tr-TR" sz="4800" b="1" dirty="0"/>
              <a:t>400</a:t>
            </a:r>
            <a:r>
              <a:rPr lang="tr-TR" sz="4800" dirty="0"/>
              <a:t>, </a:t>
            </a:r>
          </a:p>
          <a:p>
            <a:pPr marL="685800" lvl="0" indent="-685800">
              <a:buFont typeface="Wingdings" panose="05000000000000000000" pitchFamily="2" charset="2"/>
              <a:buChar char="ü"/>
            </a:pPr>
            <a:r>
              <a:rPr lang="tr-TR" sz="4800" b="1" dirty="0"/>
              <a:t>Araştırma ve Geliştirme </a:t>
            </a:r>
            <a:r>
              <a:rPr lang="tr-TR" sz="4800" dirty="0"/>
              <a:t>başlığı </a:t>
            </a:r>
            <a:r>
              <a:rPr lang="tr-TR" sz="4800" b="1" dirty="0"/>
              <a:t>200</a:t>
            </a:r>
          </a:p>
          <a:p>
            <a:pPr marL="685800" lvl="0" indent="-685800">
              <a:buFont typeface="Wingdings" panose="05000000000000000000" pitchFamily="2" charset="2"/>
              <a:buChar char="ü"/>
            </a:pPr>
            <a:r>
              <a:rPr lang="tr-TR" sz="4800" b="1" dirty="0"/>
              <a:t>Toplumsal Katkı </a:t>
            </a:r>
            <a:r>
              <a:rPr lang="tr-TR" sz="4800" dirty="0"/>
              <a:t>başlığı </a:t>
            </a:r>
            <a:r>
              <a:rPr lang="tr-TR" sz="4800" b="1" dirty="0"/>
              <a:t>100</a:t>
            </a:r>
            <a:r>
              <a:rPr lang="tr-TR" sz="4800" dirty="0"/>
              <a:t> puan olmak üzere</a:t>
            </a:r>
          </a:p>
          <a:p>
            <a:pPr lvl="0"/>
            <a:endParaRPr lang="tr-TR" sz="4800" dirty="0"/>
          </a:p>
          <a:p>
            <a:pPr lvl="0"/>
            <a:r>
              <a:rPr lang="tr-TR" sz="4800" dirty="0"/>
              <a:t>Toplam </a:t>
            </a:r>
            <a:r>
              <a:rPr lang="tr-TR" sz="4800" b="1" dirty="0"/>
              <a:t>1000</a:t>
            </a:r>
            <a:r>
              <a:rPr lang="tr-TR" sz="4800" dirty="0"/>
              <a:t> puan üzerinden değerlendirme yapılacaktır.</a:t>
            </a:r>
          </a:p>
          <a:p>
            <a:pPr marL="0" lvl="0" indent="0" algn="l">
              <a:lnSpc>
                <a:spcPts val="3408"/>
              </a:lnSpc>
              <a:spcBef>
                <a:spcPct val="0"/>
              </a:spcBef>
            </a:pPr>
            <a:endParaRPr lang="en-US" sz="3999" dirty="0">
              <a:solidFill>
                <a:srgbClr val="363839"/>
              </a:solidFill>
              <a:latin typeface="Montserrat Semi-Bold"/>
            </a:endParaRPr>
          </a:p>
        </p:txBody>
      </p:sp>
      <p:sp>
        <p:nvSpPr>
          <p:cNvPr id="4" name="TextBox 4"/>
          <p:cNvSpPr txBox="1"/>
          <p:nvPr/>
        </p:nvSpPr>
        <p:spPr>
          <a:xfrm>
            <a:off x="1143000" y="3848100"/>
            <a:ext cx="5830600" cy="3693319"/>
          </a:xfrm>
          <a:prstGeom prst="rect">
            <a:avLst/>
          </a:prstGeom>
        </p:spPr>
        <p:txBody>
          <a:bodyPr wrap="square" lIns="0" tIns="0" rIns="0" bIns="0" rtlCol="0" anchor="t">
            <a:spAutoFit/>
          </a:bodyPr>
          <a:lstStyle/>
          <a:p>
            <a:r>
              <a:rPr lang="tr-TR" sz="6000" b="1" dirty="0"/>
              <a:t>Kurumsal Akreditasyon Programında Süreç; </a:t>
            </a:r>
          </a:p>
        </p:txBody>
      </p:sp>
      <p:pic>
        <p:nvPicPr>
          <p:cNvPr id="5" name="Picture 5"/>
          <p:cNvPicPr>
            <a:picLocks noChangeAspect="1"/>
          </p:cNvPicPr>
          <p:nvPr/>
        </p:nvPicPr>
        <p:blipFill>
          <a:blip r:embed="rId2"/>
          <a:srcRect t="7865" b="7865"/>
          <a:stretch>
            <a:fillRect/>
          </a:stretch>
        </p:blipFill>
        <p:spPr>
          <a:xfrm>
            <a:off x="570200" y="476881"/>
            <a:ext cx="2998319" cy="789580"/>
          </a:xfrm>
          <a:prstGeom prst="rect">
            <a:avLst/>
          </a:prstGeom>
        </p:spPr>
      </p:pic>
    </p:spTree>
    <p:extLst>
      <p:ext uri="{BB962C8B-B14F-4D97-AF65-F5344CB8AC3E}">
        <p14:creationId xmlns:p14="http://schemas.microsoft.com/office/powerpoint/2010/main" val="4229965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2634" t="31345" r="33602" b="14110"/>
          <a:stretch/>
        </p:blipFill>
        <p:spPr>
          <a:xfrm>
            <a:off x="3691823" y="561109"/>
            <a:ext cx="11319577" cy="5985165"/>
          </a:xfrm>
          <a:prstGeom prst="rect">
            <a:avLst/>
          </a:prstGeom>
        </p:spPr>
      </p:pic>
      <p:pic>
        <p:nvPicPr>
          <p:cNvPr id="3" name="Resim 2"/>
          <p:cNvPicPr>
            <a:picLocks noChangeAspect="1"/>
          </p:cNvPicPr>
          <p:nvPr/>
        </p:nvPicPr>
        <p:blipFill rotWithShape="1">
          <a:blip r:embed="rId4"/>
          <a:srcRect l="22315" t="24906" r="33602" b="46496"/>
          <a:stretch/>
        </p:blipFill>
        <p:spPr>
          <a:xfrm>
            <a:off x="3626429" y="6546274"/>
            <a:ext cx="11384971" cy="3138056"/>
          </a:xfrm>
          <a:prstGeom prst="rect">
            <a:avLst/>
          </a:prstGeom>
        </p:spPr>
      </p:pic>
      <p:sp>
        <p:nvSpPr>
          <p:cNvPr id="4" name="Altbilgi Yer Tutucusu 3"/>
          <p:cNvSpPr>
            <a:spLocks noGrp="1"/>
          </p:cNvSpPr>
          <p:nvPr>
            <p:ph type="ftr" sz="quarter" idx="4294967295"/>
          </p:nvPr>
        </p:nvSpPr>
        <p:spPr>
          <a:xfrm>
            <a:off x="2133600" y="9684330"/>
            <a:ext cx="6172200" cy="547694"/>
          </a:xfrm>
        </p:spPr>
        <p:txBody>
          <a:bodyPr/>
          <a:lstStyle/>
          <a:p>
            <a:pPr lvl="0"/>
            <a:r>
              <a:rPr lang="tr-TR" b="1" i="1" dirty="0">
                <a:solidFill>
                  <a:schemeClr val="tx1"/>
                </a:solidFill>
                <a:effectLst>
                  <a:outerShdw blurRad="38100" dist="38100" dir="2700000" algn="tl">
                    <a:srgbClr val="000000">
                      <a:alpha val="43137"/>
                    </a:srgbClr>
                  </a:outerShdw>
                </a:effectLst>
              </a:rPr>
              <a:t>Kaynak: YÖKAK Değerlendirme Kılavuzu 3.1</a:t>
            </a:r>
          </a:p>
        </p:txBody>
      </p:sp>
    </p:spTree>
    <p:extLst>
      <p:ext uri="{BB962C8B-B14F-4D97-AF65-F5344CB8AC3E}">
        <p14:creationId xmlns:p14="http://schemas.microsoft.com/office/powerpoint/2010/main" val="2087380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28600" y="19812"/>
            <a:ext cx="6705600" cy="10293630"/>
          </a:xfrm>
          <a:prstGeom prst="rect">
            <a:avLst/>
          </a:prstGeom>
          <a:solidFill>
            <a:schemeClr val="bg1">
              <a:lumMod val="95000"/>
            </a:schemeClr>
          </a:solidFill>
        </p:spPr>
      </p:sp>
      <p:sp>
        <p:nvSpPr>
          <p:cNvPr id="3" name="TextBox 3"/>
          <p:cNvSpPr txBox="1"/>
          <p:nvPr/>
        </p:nvSpPr>
        <p:spPr>
          <a:xfrm>
            <a:off x="6894800" y="1104900"/>
            <a:ext cx="11099545" cy="7761099"/>
          </a:xfrm>
          <a:prstGeom prst="rect">
            <a:avLst/>
          </a:prstGeom>
        </p:spPr>
        <p:txBody>
          <a:bodyPr wrap="square" lIns="0" tIns="0" rIns="0" bIns="0" rtlCol="0" anchor="t">
            <a:spAutoFit/>
          </a:bodyPr>
          <a:lstStyle/>
          <a:p>
            <a:pPr marL="685800" indent="-685800">
              <a:buFont typeface="Arial" panose="020B0604020202020204" pitchFamily="34" charset="0"/>
              <a:buChar char="•"/>
            </a:pPr>
            <a:r>
              <a:rPr lang="tr-TR" sz="4000" dirty="0"/>
              <a:t>650 ve üzeri puan durumunda </a:t>
            </a:r>
            <a:r>
              <a:rPr lang="tr-TR" sz="4000" b="1" dirty="0"/>
              <a:t>“tam akreditasyon” </a:t>
            </a:r>
            <a:endParaRPr lang="tr-TR" sz="1400" dirty="0"/>
          </a:p>
          <a:p>
            <a:r>
              <a:rPr lang="tr-TR" sz="4000" dirty="0"/>
              <a:t>(beş yıl süreyle) </a:t>
            </a:r>
          </a:p>
          <a:p>
            <a:pPr marL="685800" lvl="0" indent="-685800">
              <a:buFont typeface="Arial" panose="020B0604020202020204" pitchFamily="34" charset="0"/>
              <a:buChar char="•"/>
            </a:pPr>
            <a:endParaRPr lang="tr-TR" sz="4000" b="1" dirty="0"/>
          </a:p>
          <a:p>
            <a:pPr lvl="0"/>
            <a:endParaRPr lang="tr-TR" sz="4000" dirty="0"/>
          </a:p>
          <a:p>
            <a:pPr marL="685800" indent="-685800">
              <a:buFont typeface="Arial" panose="020B0604020202020204" pitchFamily="34" charset="0"/>
              <a:buChar char="•"/>
            </a:pPr>
            <a:r>
              <a:rPr lang="tr-TR" sz="4000" dirty="0"/>
              <a:t>500 ile 649 puan arasında </a:t>
            </a:r>
            <a:r>
              <a:rPr lang="tr-TR" sz="4000" b="1" dirty="0"/>
              <a:t>“koşullu akreditasyon” </a:t>
            </a:r>
            <a:endParaRPr lang="tr-TR" sz="1400" dirty="0"/>
          </a:p>
          <a:p>
            <a:r>
              <a:rPr lang="tr-TR" sz="4000" dirty="0"/>
              <a:t>(iki yıl süreyle) </a:t>
            </a:r>
          </a:p>
          <a:p>
            <a:pPr marL="685800" lvl="0" indent="-685800">
              <a:buFont typeface="Arial" panose="020B0604020202020204" pitchFamily="34" charset="0"/>
              <a:buChar char="•"/>
            </a:pPr>
            <a:endParaRPr lang="tr-TR" sz="4000" b="1" dirty="0"/>
          </a:p>
          <a:p>
            <a:pPr lvl="0"/>
            <a:endParaRPr lang="tr-TR" sz="4000" dirty="0"/>
          </a:p>
          <a:p>
            <a:pPr marL="685800" indent="-685800">
              <a:buFont typeface="Arial" panose="020B0604020202020204" pitchFamily="34" charset="0"/>
              <a:buChar char="•"/>
            </a:pPr>
            <a:r>
              <a:rPr lang="tr-TR" sz="4000" dirty="0"/>
              <a:t>500 puan altı durumunda </a:t>
            </a:r>
            <a:r>
              <a:rPr lang="tr-TR" sz="4000" b="1" dirty="0"/>
              <a:t>“akreditasyonun reddi” </a:t>
            </a:r>
            <a:r>
              <a:rPr lang="tr-TR" sz="4000" dirty="0"/>
              <a:t>kararı verilir. </a:t>
            </a:r>
          </a:p>
          <a:p>
            <a:r>
              <a:rPr lang="tr-TR" sz="4000" dirty="0"/>
              <a:t>(YÖKAK destek - 2 Yıl başvuramaz )</a:t>
            </a:r>
          </a:p>
          <a:p>
            <a:pPr marL="685800" lvl="0" indent="-685800">
              <a:buFont typeface="Arial" panose="020B0604020202020204" pitchFamily="34" charset="0"/>
              <a:buChar char="•"/>
            </a:pPr>
            <a:endParaRPr lang="tr-TR" sz="3600" dirty="0"/>
          </a:p>
          <a:p>
            <a:pPr marL="0" lvl="0" indent="0" algn="l">
              <a:lnSpc>
                <a:spcPts val="3408"/>
              </a:lnSpc>
              <a:spcBef>
                <a:spcPct val="0"/>
              </a:spcBef>
            </a:pPr>
            <a:endParaRPr lang="en-US" sz="3999" dirty="0">
              <a:solidFill>
                <a:srgbClr val="363839"/>
              </a:solidFill>
              <a:latin typeface="Montserrat Semi-Bold"/>
            </a:endParaRPr>
          </a:p>
        </p:txBody>
      </p:sp>
      <p:sp>
        <p:nvSpPr>
          <p:cNvPr id="4" name="TextBox 4"/>
          <p:cNvSpPr txBox="1"/>
          <p:nvPr/>
        </p:nvSpPr>
        <p:spPr>
          <a:xfrm>
            <a:off x="146304" y="4427963"/>
            <a:ext cx="6324600" cy="1477328"/>
          </a:xfrm>
          <a:prstGeom prst="rect">
            <a:avLst/>
          </a:prstGeom>
        </p:spPr>
        <p:txBody>
          <a:bodyPr wrap="square" lIns="0" tIns="0" rIns="0" bIns="0" rtlCol="0" anchor="t">
            <a:spAutoFit/>
          </a:bodyPr>
          <a:lstStyle/>
          <a:p>
            <a:pPr lvl="0"/>
            <a:r>
              <a:rPr lang="tr-TR" sz="4800" b="1" dirty="0"/>
              <a:t>KAP kapsamındaki kararlar:</a:t>
            </a:r>
            <a:endParaRPr lang="tr-TR" sz="9600" b="1" dirty="0"/>
          </a:p>
        </p:txBody>
      </p:sp>
      <p:pic>
        <p:nvPicPr>
          <p:cNvPr id="5" name="Picture 5"/>
          <p:cNvPicPr>
            <a:picLocks noChangeAspect="1"/>
          </p:cNvPicPr>
          <p:nvPr/>
        </p:nvPicPr>
        <p:blipFill>
          <a:blip r:embed="rId2"/>
          <a:srcRect t="7865" b="7865"/>
          <a:stretch>
            <a:fillRect/>
          </a:stretch>
        </p:blipFill>
        <p:spPr>
          <a:xfrm>
            <a:off x="570200" y="476881"/>
            <a:ext cx="2998319" cy="789580"/>
          </a:xfrm>
          <a:prstGeom prst="rect">
            <a:avLst/>
          </a:prstGeom>
        </p:spPr>
      </p:pic>
    </p:spTree>
    <p:extLst>
      <p:ext uri="{BB962C8B-B14F-4D97-AF65-F5344CB8AC3E}">
        <p14:creationId xmlns:p14="http://schemas.microsoft.com/office/powerpoint/2010/main" val="3951970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33251" y="58604"/>
            <a:ext cx="6748549" cy="10293630"/>
          </a:xfrm>
          <a:prstGeom prst="rect">
            <a:avLst/>
          </a:prstGeom>
          <a:solidFill>
            <a:schemeClr val="bg1">
              <a:lumMod val="95000"/>
            </a:schemeClr>
          </a:solidFill>
        </p:spPr>
      </p:sp>
      <p:sp>
        <p:nvSpPr>
          <p:cNvPr id="3" name="TextBox 3"/>
          <p:cNvSpPr txBox="1"/>
          <p:nvPr/>
        </p:nvSpPr>
        <p:spPr>
          <a:xfrm>
            <a:off x="7620000" y="266426"/>
            <a:ext cx="10300745" cy="11683198"/>
          </a:xfrm>
          <a:prstGeom prst="rect">
            <a:avLst/>
          </a:prstGeom>
        </p:spPr>
        <p:txBody>
          <a:bodyPr wrap="square" lIns="0" tIns="0" rIns="0" bIns="0" rtlCol="0" anchor="t">
            <a:spAutoFit/>
          </a:bodyPr>
          <a:lstStyle/>
          <a:p>
            <a:pPr algn="ctr">
              <a:lnSpc>
                <a:spcPct val="130000"/>
              </a:lnSpc>
              <a:defRPr/>
            </a:pPr>
            <a:r>
              <a:rPr lang="tr-TR" sz="3200" dirty="0"/>
              <a:t>KAP aracılığıyla 2 yıl süreyle koşullu akreditasyon alan yükseköğretim kurumlarına yönelik olarak bu 2 yılın sonunda “ara değerlendirme” gerçekleştirileceği ve yapılan ara değerlendirme sonucunda kurumsal akreditasyon raporunda yer alan gelişmeye açık yanları iyileştiren kurumlara “</a:t>
            </a:r>
            <a:r>
              <a:rPr lang="tr-TR" sz="3200" b="1" dirty="0"/>
              <a:t>tam akreditasyon</a:t>
            </a:r>
            <a:r>
              <a:rPr lang="tr-TR" sz="3200" dirty="0"/>
              <a:t>”, aksi durumda ise “</a:t>
            </a:r>
            <a:r>
              <a:rPr lang="tr-TR" sz="3200" b="1" dirty="0"/>
              <a:t>akreditasyonun reddi</a:t>
            </a:r>
            <a:r>
              <a:rPr lang="tr-TR" sz="3200" dirty="0"/>
              <a:t>” gibi kararların verilebileceği belirtilmiştir. </a:t>
            </a:r>
          </a:p>
          <a:p>
            <a:pPr algn="ctr">
              <a:lnSpc>
                <a:spcPct val="130000"/>
              </a:lnSpc>
              <a:defRPr/>
            </a:pPr>
            <a:endParaRPr lang="tr-TR" sz="7200" dirty="0"/>
          </a:p>
          <a:p>
            <a:pPr algn="ctr">
              <a:lnSpc>
                <a:spcPct val="130000"/>
              </a:lnSpc>
              <a:defRPr/>
            </a:pPr>
            <a:r>
              <a:rPr lang="tr-TR" sz="3200" dirty="0"/>
              <a:t>“5 yıl süreyle tam akreditasyon” alan yükseköğretim kurumlarına akreditasyonu izleyen en erken ikinci yılda ara değerlendirme gerçekleştirilmesi ve ara değerlendirme sonucunda tam akreditasyon koşullarını sürdüremeyen yükseköğretim kurumları için “</a:t>
            </a:r>
            <a:r>
              <a:rPr lang="tr-TR" sz="3200" b="1" dirty="0"/>
              <a:t>akreditasyonun reddi</a:t>
            </a:r>
            <a:r>
              <a:rPr lang="tr-TR" sz="3200" dirty="0"/>
              <a:t>” gibi kararların verilebileceği belirtilmiştir. </a:t>
            </a:r>
          </a:p>
          <a:p>
            <a:pPr algn="ctr">
              <a:lnSpc>
                <a:spcPct val="130000"/>
              </a:lnSpc>
              <a:defRPr/>
            </a:pPr>
            <a:endParaRPr lang="tr-TR" sz="4800" dirty="0"/>
          </a:p>
          <a:p>
            <a:pPr algn="ctr">
              <a:lnSpc>
                <a:spcPct val="130000"/>
              </a:lnSpc>
              <a:defRPr/>
            </a:pPr>
            <a:endParaRPr lang="tr-TR" sz="4800" dirty="0"/>
          </a:p>
        </p:txBody>
      </p:sp>
      <p:sp>
        <p:nvSpPr>
          <p:cNvPr id="4" name="TextBox 4"/>
          <p:cNvSpPr txBox="1"/>
          <p:nvPr/>
        </p:nvSpPr>
        <p:spPr>
          <a:xfrm>
            <a:off x="762000" y="4076700"/>
            <a:ext cx="6324600" cy="2031325"/>
          </a:xfrm>
          <a:prstGeom prst="rect">
            <a:avLst/>
          </a:prstGeom>
        </p:spPr>
        <p:txBody>
          <a:bodyPr wrap="square" lIns="0" tIns="0" rIns="0" bIns="0" rtlCol="0" anchor="t">
            <a:spAutoFit/>
          </a:bodyPr>
          <a:lstStyle/>
          <a:p>
            <a:pPr>
              <a:spcBef>
                <a:spcPct val="0"/>
              </a:spcBef>
            </a:pPr>
            <a:r>
              <a:rPr lang="tr-TR" altLang="tr-TR" sz="4400" b="1" dirty="0"/>
              <a:t>YÜKSEKÖĞRETİM </a:t>
            </a:r>
          </a:p>
          <a:p>
            <a:pPr>
              <a:spcBef>
                <a:spcPct val="0"/>
              </a:spcBef>
            </a:pPr>
            <a:r>
              <a:rPr lang="tr-TR" altLang="tr-TR" sz="4400" b="1" dirty="0"/>
              <a:t>KALİTE KURULU DEĞERLENDİRME SÜRECİ</a:t>
            </a:r>
          </a:p>
        </p:txBody>
      </p:sp>
      <p:pic>
        <p:nvPicPr>
          <p:cNvPr id="5" name="Picture 5"/>
          <p:cNvPicPr>
            <a:picLocks noChangeAspect="1"/>
          </p:cNvPicPr>
          <p:nvPr/>
        </p:nvPicPr>
        <p:blipFill>
          <a:blip r:embed="rId2"/>
          <a:srcRect t="7865" b="7865"/>
          <a:stretch>
            <a:fillRect/>
          </a:stretch>
        </p:blipFill>
        <p:spPr>
          <a:xfrm>
            <a:off x="570200" y="476881"/>
            <a:ext cx="2998319" cy="789580"/>
          </a:xfrm>
          <a:prstGeom prst="rect">
            <a:avLst/>
          </a:prstGeom>
        </p:spPr>
      </p:pic>
    </p:spTree>
    <p:extLst>
      <p:ext uri="{BB962C8B-B14F-4D97-AF65-F5344CB8AC3E}">
        <p14:creationId xmlns:p14="http://schemas.microsoft.com/office/powerpoint/2010/main" val="3795535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8B7CF75F-5EBF-674D-B846-5BF30307E5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 y="22472"/>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a:extLst>
              <a:ext uri="{FF2B5EF4-FFF2-40B4-BE49-F238E27FC236}">
                <a16:creationId xmlns:a16="http://schemas.microsoft.com/office/drawing/2014/main" id="{A8CD2005-39CB-F247-9FC9-60A1554F9581}"/>
              </a:ext>
            </a:extLst>
          </p:cNvPr>
          <p:cNvSpPr txBox="1">
            <a:spLocks noChangeArrowheads="1"/>
          </p:cNvSpPr>
          <p:nvPr/>
        </p:nvSpPr>
        <p:spPr bwMode="auto">
          <a:xfrm>
            <a:off x="15099507" y="4874420"/>
            <a:ext cx="3114675" cy="21698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2700">
                <a:solidFill>
                  <a:schemeClr val="bg1"/>
                </a:solidFill>
              </a:rPr>
              <a:t>KALİTE YÖNETİMİNE İLİŞKİN PLANLAMA, UYGULAMA VB. MEKANİZMALAR BULUNMAMAKTA</a:t>
            </a:r>
          </a:p>
        </p:txBody>
      </p:sp>
      <p:sp>
        <p:nvSpPr>
          <p:cNvPr id="34821" name="TextBox 17">
            <a:extLst>
              <a:ext uri="{FF2B5EF4-FFF2-40B4-BE49-F238E27FC236}">
                <a16:creationId xmlns:a16="http://schemas.microsoft.com/office/drawing/2014/main" id="{A3D1151D-E72B-C840-B306-816B69CD8D63}"/>
              </a:ext>
            </a:extLst>
          </p:cNvPr>
          <p:cNvSpPr txBox="1">
            <a:spLocks noChangeArrowheads="1"/>
          </p:cNvSpPr>
          <p:nvPr/>
        </p:nvSpPr>
        <p:spPr bwMode="auto">
          <a:xfrm>
            <a:off x="11725276" y="4874420"/>
            <a:ext cx="3102770" cy="2585323"/>
          </a:xfrm>
          <a:prstGeom prst="rect">
            <a:avLst/>
          </a:prstGeom>
          <a:solidFill>
            <a:srgbClr val="DF000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2700">
                <a:solidFill>
                  <a:schemeClr val="bg1"/>
                </a:solidFill>
              </a:rPr>
              <a:t>KALİTE YÖNETİMİNE İLİŞKİN TANIMLI SÜREÇLER VAR, UYGULAMALAR BÜTÜNÜ KAPSAMAMAKTA</a:t>
            </a:r>
          </a:p>
        </p:txBody>
      </p:sp>
      <p:sp>
        <p:nvSpPr>
          <p:cNvPr id="19" name="TextBox 18">
            <a:extLst>
              <a:ext uri="{FF2B5EF4-FFF2-40B4-BE49-F238E27FC236}">
                <a16:creationId xmlns:a16="http://schemas.microsoft.com/office/drawing/2014/main" id="{7F11308A-68AD-9B44-B8AA-7C46986871EA}"/>
              </a:ext>
            </a:extLst>
          </p:cNvPr>
          <p:cNvSpPr txBox="1"/>
          <p:nvPr/>
        </p:nvSpPr>
        <p:spPr>
          <a:xfrm>
            <a:off x="7843838" y="4874420"/>
            <a:ext cx="3602832" cy="3000821"/>
          </a:xfrm>
          <a:prstGeom prst="rect">
            <a:avLst/>
          </a:prstGeom>
          <a:solidFill>
            <a:schemeClr val="bg1">
              <a:lumMod val="50000"/>
            </a:schemeClr>
          </a:solidFill>
        </p:spPr>
        <p:txBody>
          <a:bodyPr>
            <a:spAutoFit/>
          </a:bodyPr>
          <a:lstStyle/>
          <a:p>
            <a:pPr>
              <a:defRPr/>
            </a:pPr>
            <a:r>
              <a:rPr lang="tr-TR" sz="2700" dirty="0">
                <a:solidFill>
                  <a:schemeClr val="bg1"/>
                </a:solidFill>
              </a:rPr>
              <a:t>KALİTE YÖNETİMİNE İLİŞKİN TÜM ALANLARI KAPSAYAN UYGULAMALAR MEVCUT, UYGULAMALAR KISMEN İZLENEBİLMEKTE</a:t>
            </a:r>
          </a:p>
        </p:txBody>
      </p:sp>
      <p:sp>
        <p:nvSpPr>
          <p:cNvPr id="34823" name="TextBox 19">
            <a:extLst>
              <a:ext uri="{FF2B5EF4-FFF2-40B4-BE49-F238E27FC236}">
                <a16:creationId xmlns:a16="http://schemas.microsoft.com/office/drawing/2014/main" id="{3FBFB252-D5C1-F249-B96C-A62FF8FEB04F}"/>
              </a:ext>
            </a:extLst>
          </p:cNvPr>
          <p:cNvSpPr txBox="1">
            <a:spLocks noChangeArrowheads="1"/>
          </p:cNvSpPr>
          <p:nvPr/>
        </p:nvSpPr>
        <p:spPr bwMode="auto">
          <a:xfrm>
            <a:off x="3883820" y="4876800"/>
            <a:ext cx="3679031" cy="3831818"/>
          </a:xfrm>
          <a:prstGeom prst="rect">
            <a:avLst/>
          </a:prstGeom>
          <a:solidFill>
            <a:srgbClr val="669E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2700">
                <a:solidFill>
                  <a:schemeClr val="bg1"/>
                </a:solidFill>
              </a:rPr>
              <a:t>KALİTE YÖNETİMİNE İLİŞKİN TÜM ALANLARI KAPSAYAN UYGULAMALAR MEVCUT, SONUÇLARI PAYDAŞ GÖRÜŞLERİ VE KALİTE GÜVENCE SİSTEMİ İLE UYUMLU İZLENMEKTE</a:t>
            </a:r>
          </a:p>
        </p:txBody>
      </p:sp>
      <p:sp>
        <p:nvSpPr>
          <p:cNvPr id="21" name="TextBox 20">
            <a:extLst>
              <a:ext uri="{FF2B5EF4-FFF2-40B4-BE49-F238E27FC236}">
                <a16:creationId xmlns:a16="http://schemas.microsoft.com/office/drawing/2014/main" id="{7F2F56B7-3C25-7C48-B3DE-7D50B0A06D1A}"/>
              </a:ext>
            </a:extLst>
          </p:cNvPr>
          <p:cNvSpPr txBox="1"/>
          <p:nvPr/>
        </p:nvSpPr>
        <p:spPr>
          <a:xfrm>
            <a:off x="326232" y="4912520"/>
            <a:ext cx="3333750" cy="3000821"/>
          </a:xfrm>
          <a:prstGeom prst="rect">
            <a:avLst/>
          </a:prstGeom>
          <a:solidFill>
            <a:schemeClr val="accent6">
              <a:lumMod val="75000"/>
            </a:schemeClr>
          </a:solidFill>
        </p:spPr>
        <p:txBody>
          <a:bodyPr>
            <a:spAutoFit/>
          </a:bodyPr>
          <a:lstStyle/>
          <a:p>
            <a:pPr>
              <a:defRPr/>
            </a:pPr>
            <a:r>
              <a:rPr lang="tr-TR" sz="2700" dirty="0">
                <a:solidFill>
                  <a:schemeClr val="bg1"/>
                </a:solidFill>
              </a:rPr>
              <a:t>KALİTE YÖNETİMİNE İLİŞKİN OLGUNLAŞMIŞ VE PUKÖ ÇEVRİMLERİ TAMAMLANMIŞ, YENİLİKÇİ UYGULAMALAR MEVCUT</a:t>
            </a:r>
          </a:p>
        </p:txBody>
      </p:sp>
      <p:sp>
        <p:nvSpPr>
          <p:cNvPr id="4" name="Oval 3">
            <a:extLst>
              <a:ext uri="{FF2B5EF4-FFF2-40B4-BE49-F238E27FC236}">
                <a16:creationId xmlns:a16="http://schemas.microsoft.com/office/drawing/2014/main" id="{FCD4833A-4B5A-DD40-970B-BBAF34974728}"/>
              </a:ext>
            </a:extLst>
          </p:cNvPr>
          <p:cNvSpPr/>
          <p:nvPr/>
        </p:nvSpPr>
        <p:spPr>
          <a:xfrm>
            <a:off x="16137733" y="3538538"/>
            <a:ext cx="1240631" cy="1293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700" dirty="0"/>
              <a:t>1 </a:t>
            </a:r>
            <a:r>
              <a:rPr lang="tr-TR" dirty="0"/>
              <a:t>PUAN</a:t>
            </a:r>
            <a:endParaRPr lang="tr-TR" sz="2700" dirty="0"/>
          </a:p>
        </p:txBody>
      </p:sp>
      <p:sp>
        <p:nvSpPr>
          <p:cNvPr id="14" name="Oval 13">
            <a:extLst>
              <a:ext uri="{FF2B5EF4-FFF2-40B4-BE49-F238E27FC236}">
                <a16:creationId xmlns:a16="http://schemas.microsoft.com/office/drawing/2014/main" id="{9968B8C5-1F49-6D46-86B7-B23F07BBA7A9}"/>
              </a:ext>
            </a:extLst>
          </p:cNvPr>
          <p:cNvSpPr/>
          <p:nvPr/>
        </p:nvSpPr>
        <p:spPr>
          <a:xfrm>
            <a:off x="12770645" y="3426620"/>
            <a:ext cx="1238250" cy="1293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700" dirty="0"/>
              <a:t>2 </a:t>
            </a:r>
            <a:r>
              <a:rPr lang="tr-TR" dirty="0"/>
              <a:t>PUAN</a:t>
            </a:r>
            <a:endParaRPr lang="tr-TR" sz="2700" dirty="0"/>
          </a:p>
        </p:txBody>
      </p:sp>
      <p:sp>
        <p:nvSpPr>
          <p:cNvPr id="15" name="Oval 14">
            <a:extLst>
              <a:ext uri="{FF2B5EF4-FFF2-40B4-BE49-F238E27FC236}">
                <a16:creationId xmlns:a16="http://schemas.microsoft.com/office/drawing/2014/main" id="{FD0E54C5-0BED-A64A-A28A-A77C8036717C}"/>
              </a:ext>
            </a:extLst>
          </p:cNvPr>
          <p:cNvSpPr/>
          <p:nvPr/>
        </p:nvSpPr>
        <p:spPr>
          <a:xfrm>
            <a:off x="9024938" y="3426620"/>
            <a:ext cx="1238250" cy="12930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700" dirty="0"/>
              <a:t>3 </a:t>
            </a:r>
            <a:r>
              <a:rPr lang="tr-TR" dirty="0"/>
              <a:t>PUAN</a:t>
            </a:r>
            <a:endParaRPr lang="tr-TR" sz="2700" dirty="0"/>
          </a:p>
        </p:txBody>
      </p:sp>
      <p:sp>
        <p:nvSpPr>
          <p:cNvPr id="16" name="Oval 15">
            <a:extLst>
              <a:ext uri="{FF2B5EF4-FFF2-40B4-BE49-F238E27FC236}">
                <a16:creationId xmlns:a16="http://schemas.microsoft.com/office/drawing/2014/main" id="{681527C5-0D35-064A-AB25-8ECA5CDDEE08}"/>
              </a:ext>
            </a:extLst>
          </p:cNvPr>
          <p:cNvSpPr/>
          <p:nvPr/>
        </p:nvSpPr>
        <p:spPr>
          <a:xfrm>
            <a:off x="5103020" y="3452813"/>
            <a:ext cx="1240631" cy="1293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700" dirty="0"/>
              <a:t>4 </a:t>
            </a:r>
            <a:r>
              <a:rPr lang="tr-TR" dirty="0"/>
              <a:t>PUAN</a:t>
            </a:r>
            <a:endParaRPr lang="tr-TR" sz="2700" dirty="0"/>
          </a:p>
        </p:txBody>
      </p:sp>
      <p:sp>
        <p:nvSpPr>
          <p:cNvPr id="17" name="Oval 16">
            <a:extLst>
              <a:ext uri="{FF2B5EF4-FFF2-40B4-BE49-F238E27FC236}">
                <a16:creationId xmlns:a16="http://schemas.microsoft.com/office/drawing/2014/main" id="{9D098F30-44F2-8F42-9AF1-DD503FC8B813}"/>
              </a:ext>
            </a:extLst>
          </p:cNvPr>
          <p:cNvSpPr/>
          <p:nvPr/>
        </p:nvSpPr>
        <p:spPr>
          <a:xfrm>
            <a:off x="1202532" y="3486150"/>
            <a:ext cx="123825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700" dirty="0"/>
              <a:t>5 </a:t>
            </a:r>
            <a:r>
              <a:rPr lang="tr-TR" dirty="0"/>
              <a:t>PUAN</a:t>
            </a:r>
            <a:endParaRPr lang="tr-TR" sz="2700" dirty="0"/>
          </a:p>
        </p:txBody>
      </p:sp>
      <p:sp>
        <p:nvSpPr>
          <p:cNvPr id="6" name="Left Arrow 5">
            <a:extLst>
              <a:ext uri="{FF2B5EF4-FFF2-40B4-BE49-F238E27FC236}">
                <a16:creationId xmlns:a16="http://schemas.microsoft.com/office/drawing/2014/main" id="{32C3C5EE-427D-EC43-AA28-8D92E30CB550}"/>
              </a:ext>
            </a:extLst>
          </p:cNvPr>
          <p:cNvSpPr/>
          <p:nvPr/>
        </p:nvSpPr>
        <p:spPr>
          <a:xfrm rot="20871783">
            <a:off x="2457450" y="2752725"/>
            <a:ext cx="7858125" cy="33575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2" name="Left Arrow 21">
            <a:extLst>
              <a:ext uri="{FF2B5EF4-FFF2-40B4-BE49-F238E27FC236}">
                <a16:creationId xmlns:a16="http://schemas.microsoft.com/office/drawing/2014/main" id="{17E65151-E581-2E44-B950-C1FE9B14BFBC}"/>
              </a:ext>
            </a:extLst>
          </p:cNvPr>
          <p:cNvSpPr/>
          <p:nvPr/>
        </p:nvSpPr>
        <p:spPr>
          <a:xfrm rot="20503813">
            <a:off x="6103145" y="2840833"/>
            <a:ext cx="4379118" cy="42148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4832" name="TextBox 8">
            <a:extLst>
              <a:ext uri="{FF2B5EF4-FFF2-40B4-BE49-F238E27FC236}">
                <a16:creationId xmlns:a16="http://schemas.microsoft.com/office/drawing/2014/main" id="{08DA046D-B3A3-024E-85D6-B639B69F4787}"/>
              </a:ext>
            </a:extLst>
          </p:cNvPr>
          <p:cNvSpPr txBox="1">
            <a:spLocks noChangeArrowheads="1"/>
          </p:cNvSpPr>
          <p:nvPr/>
        </p:nvSpPr>
        <p:spPr bwMode="auto">
          <a:xfrm>
            <a:off x="1993108" y="381000"/>
            <a:ext cx="154614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tr-TR" altLang="tr-TR" sz="4800" b="1" dirty="0">
                <a:solidFill>
                  <a:srgbClr val="C00000"/>
                </a:solidFill>
              </a:rPr>
              <a:t>TAM AKREDİTASYON İÇİN 46 ALT ÖLÇÜTÜN HER BİRİNDE  4 VE 5 PUAN ALMALIYIZ</a:t>
            </a:r>
          </a:p>
        </p:txBody>
      </p:sp>
      <p:pic>
        <p:nvPicPr>
          <p:cNvPr id="18" name="Picture 5"/>
          <p:cNvPicPr>
            <a:picLocks noChangeAspect="1"/>
          </p:cNvPicPr>
          <p:nvPr/>
        </p:nvPicPr>
        <p:blipFill>
          <a:blip r:embed="rId4"/>
          <a:srcRect t="7865" b="7865"/>
          <a:stretch>
            <a:fillRect/>
          </a:stretch>
        </p:blipFill>
        <p:spPr>
          <a:xfrm>
            <a:off x="706555" y="9162185"/>
            <a:ext cx="2573103" cy="743815"/>
          </a:xfrm>
          <a:prstGeom prst="rect">
            <a:avLst/>
          </a:prstGeom>
        </p:spPr>
      </p:pic>
    </p:spTree>
    <p:extLst>
      <p:ext uri="{BB962C8B-B14F-4D97-AF65-F5344CB8AC3E}">
        <p14:creationId xmlns:p14="http://schemas.microsoft.com/office/powerpoint/2010/main" val="1602105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E5D8D321-8D71-6E47-A949-C05A23BE35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5">
            <a:extLst>
              <a:ext uri="{FF2B5EF4-FFF2-40B4-BE49-F238E27FC236}">
                <a16:creationId xmlns:a16="http://schemas.microsoft.com/office/drawing/2014/main" id="{CEBD99DF-FCC7-BD4B-BE75-40290D4CB674}"/>
              </a:ext>
            </a:extLst>
          </p:cNvPr>
          <p:cNvSpPr txBox="1">
            <a:spLocks noChangeArrowheads="1"/>
          </p:cNvSpPr>
          <p:nvPr/>
        </p:nvSpPr>
        <p:spPr bwMode="auto">
          <a:xfrm>
            <a:off x="261257" y="364332"/>
            <a:ext cx="175457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tr-TR" altLang="tr-TR" sz="4800" b="1" dirty="0">
                <a:solidFill>
                  <a:srgbClr val="00B0F0"/>
                </a:solidFill>
              </a:rPr>
              <a:t>PUKÖ (PLANLA-UYGULA-KONTROL ET- ÖNLEM AL) ÇEVİRİMİ ÖRNEĞİ</a:t>
            </a:r>
          </a:p>
          <a:p>
            <a:pPr algn="ctr" eaLnBrk="1" hangingPunct="1">
              <a:lnSpc>
                <a:spcPct val="100000"/>
              </a:lnSpc>
              <a:spcBef>
                <a:spcPct val="0"/>
              </a:spcBef>
              <a:buFont typeface="Arial" panose="020B0604020202020204" pitchFamily="34" charset="0"/>
              <a:buNone/>
            </a:pPr>
            <a:r>
              <a:rPr lang="tr-TR" altLang="tr-TR" sz="4800" b="1" dirty="0">
                <a:solidFill>
                  <a:srgbClr val="00B0F0"/>
                </a:solidFill>
              </a:rPr>
              <a:t>(Her Bir Alt Ölçütte Uygulanacaktır)</a:t>
            </a:r>
          </a:p>
        </p:txBody>
      </p:sp>
      <p:sp>
        <p:nvSpPr>
          <p:cNvPr id="6" name="Rectangle 5">
            <a:extLst>
              <a:ext uri="{FF2B5EF4-FFF2-40B4-BE49-F238E27FC236}">
                <a16:creationId xmlns:a16="http://schemas.microsoft.com/office/drawing/2014/main" id="{8CEB0E6B-B37A-6546-BD0B-ACBBAAA1E8E1}"/>
              </a:ext>
            </a:extLst>
          </p:cNvPr>
          <p:cNvSpPr/>
          <p:nvPr/>
        </p:nvSpPr>
        <p:spPr>
          <a:xfrm>
            <a:off x="1121570" y="2488407"/>
            <a:ext cx="1657350" cy="83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dirty="0"/>
              <a:t>4-5</a:t>
            </a:r>
          </a:p>
        </p:txBody>
      </p:sp>
      <p:sp>
        <p:nvSpPr>
          <p:cNvPr id="47110" name="TextBox 9">
            <a:extLst>
              <a:ext uri="{FF2B5EF4-FFF2-40B4-BE49-F238E27FC236}">
                <a16:creationId xmlns:a16="http://schemas.microsoft.com/office/drawing/2014/main" id="{2066F0DE-7B64-6A4C-80C4-83F79FA7C309}"/>
              </a:ext>
            </a:extLst>
          </p:cNvPr>
          <p:cNvSpPr txBox="1">
            <a:spLocks noChangeArrowheads="1"/>
          </p:cNvSpPr>
          <p:nvPr/>
        </p:nvSpPr>
        <p:spPr bwMode="auto">
          <a:xfrm>
            <a:off x="3098008" y="2305050"/>
            <a:ext cx="1066323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3600" b="1">
                <a:solidFill>
                  <a:srgbClr val="C00000"/>
                </a:solidFill>
              </a:rPr>
              <a:t>4 ve 5 PUANIN VARLIĞI PUKÖ</a:t>
            </a:r>
            <a:r>
              <a:rPr lang="tr-TR" altLang="tr-TR" sz="2700">
                <a:solidFill>
                  <a:srgbClr val="C00000"/>
                </a:solidFill>
              </a:rPr>
              <a:t> DÖNGÜSÜNÜN  KURUM GENELİNDE BÜTÜN PROGRAMLARDA İŞLETİLDİĞİNİ GÖSTERİR.</a:t>
            </a:r>
          </a:p>
        </p:txBody>
      </p:sp>
      <p:sp>
        <p:nvSpPr>
          <p:cNvPr id="5" name="Hexagon 4">
            <a:extLst>
              <a:ext uri="{FF2B5EF4-FFF2-40B4-BE49-F238E27FC236}">
                <a16:creationId xmlns:a16="http://schemas.microsoft.com/office/drawing/2014/main" id="{6D497B33-D8CF-A246-8BA2-82D89078D00B}"/>
              </a:ext>
            </a:extLst>
          </p:cNvPr>
          <p:cNvSpPr/>
          <p:nvPr/>
        </p:nvSpPr>
        <p:spPr>
          <a:xfrm>
            <a:off x="5348288" y="4364832"/>
            <a:ext cx="2057400" cy="15120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solidFill>
                  <a:schemeClr val="bg1"/>
                </a:solidFill>
              </a:rPr>
              <a:t>P</a:t>
            </a:r>
            <a:r>
              <a:rPr lang="tr-TR" sz="2700" b="1" dirty="0">
                <a:solidFill>
                  <a:schemeClr val="bg1"/>
                </a:solidFill>
              </a:rPr>
              <a:t>LANLA</a:t>
            </a:r>
          </a:p>
        </p:txBody>
      </p:sp>
      <p:sp>
        <p:nvSpPr>
          <p:cNvPr id="18" name="Hexagon 17">
            <a:extLst>
              <a:ext uri="{FF2B5EF4-FFF2-40B4-BE49-F238E27FC236}">
                <a16:creationId xmlns:a16="http://schemas.microsoft.com/office/drawing/2014/main" id="{9CFFC26B-0C4B-5B4C-9C9A-E378B093AFA5}"/>
              </a:ext>
            </a:extLst>
          </p:cNvPr>
          <p:cNvSpPr/>
          <p:nvPr/>
        </p:nvSpPr>
        <p:spPr>
          <a:xfrm>
            <a:off x="7405688" y="5693570"/>
            <a:ext cx="2238375" cy="155257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U</a:t>
            </a:r>
            <a:r>
              <a:rPr lang="tr-TR" sz="2700" b="1" dirty="0"/>
              <a:t>YGULA</a:t>
            </a:r>
          </a:p>
        </p:txBody>
      </p:sp>
      <p:sp>
        <p:nvSpPr>
          <p:cNvPr id="19" name="Hexagon 18">
            <a:extLst>
              <a:ext uri="{FF2B5EF4-FFF2-40B4-BE49-F238E27FC236}">
                <a16:creationId xmlns:a16="http://schemas.microsoft.com/office/drawing/2014/main" id="{E0964F48-2179-974F-B51E-9B4A554B1AD9}"/>
              </a:ext>
            </a:extLst>
          </p:cNvPr>
          <p:cNvSpPr/>
          <p:nvPr/>
        </p:nvSpPr>
        <p:spPr>
          <a:xfrm>
            <a:off x="5122070" y="6896101"/>
            <a:ext cx="2528888" cy="166449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K</a:t>
            </a:r>
            <a:r>
              <a:rPr lang="tr-TR" sz="2700" b="1" dirty="0"/>
              <a:t>ONTROL ET</a:t>
            </a:r>
          </a:p>
        </p:txBody>
      </p:sp>
      <p:sp>
        <p:nvSpPr>
          <p:cNvPr id="20" name="Hexagon 19">
            <a:extLst>
              <a:ext uri="{FF2B5EF4-FFF2-40B4-BE49-F238E27FC236}">
                <a16:creationId xmlns:a16="http://schemas.microsoft.com/office/drawing/2014/main" id="{2E154395-148D-5C4A-A255-22EBCF423873}"/>
              </a:ext>
            </a:extLst>
          </p:cNvPr>
          <p:cNvSpPr/>
          <p:nvPr/>
        </p:nvSpPr>
        <p:spPr>
          <a:xfrm>
            <a:off x="3331370" y="5693570"/>
            <a:ext cx="2057400" cy="151447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Ö</a:t>
            </a:r>
            <a:r>
              <a:rPr lang="tr-TR" sz="2700" b="1" dirty="0"/>
              <a:t>NLEM AL</a:t>
            </a:r>
          </a:p>
        </p:txBody>
      </p:sp>
      <p:sp>
        <p:nvSpPr>
          <p:cNvPr id="9" name="Curved Down Arrow 8">
            <a:extLst>
              <a:ext uri="{FF2B5EF4-FFF2-40B4-BE49-F238E27FC236}">
                <a16:creationId xmlns:a16="http://schemas.microsoft.com/office/drawing/2014/main" id="{7495F8B9-FB75-FF40-8CE7-F834D5AD1873}"/>
              </a:ext>
            </a:extLst>
          </p:cNvPr>
          <p:cNvSpPr/>
          <p:nvPr/>
        </p:nvSpPr>
        <p:spPr>
          <a:xfrm rot="2360396">
            <a:off x="7293770" y="4652963"/>
            <a:ext cx="1671638" cy="72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2" name="Curved Down Arrow 21">
            <a:extLst>
              <a:ext uri="{FF2B5EF4-FFF2-40B4-BE49-F238E27FC236}">
                <a16:creationId xmlns:a16="http://schemas.microsoft.com/office/drawing/2014/main" id="{F67E6464-2689-2B4E-BD95-51A60465C611}"/>
              </a:ext>
            </a:extLst>
          </p:cNvPr>
          <p:cNvSpPr/>
          <p:nvPr/>
        </p:nvSpPr>
        <p:spPr>
          <a:xfrm rot="8456817">
            <a:off x="7198520" y="7636670"/>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7" name="Curved Down Arrow 26">
            <a:extLst>
              <a:ext uri="{FF2B5EF4-FFF2-40B4-BE49-F238E27FC236}">
                <a16:creationId xmlns:a16="http://schemas.microsoft.com/office/drawing/2014/main" id="{5C03E72A-0DBA-2340-9172-2A374C98DDE3}"/>
              </a:ext>
            </a:extLst>
          </p:cNvPr>
          <p:cNvSpPr/>
          <p:nvPr/>
        </p:nvSpPr>
        <p:spPr>
          <a:xfrm rot="13059305">
            <a:off x="3674270" y="7577138"/>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9" name="Curved Down Arrow 28">
            <a:extLst>
              <a:ext uri="{FF2B5EF4-FFF2-40B4-BE49-F238E27FC236}">
                <a16:creationId xmlns:a16="http://schemas.microsoft.com/office/drawing/2014/main" id="{B1B8D85A-8C1E-E545-8A65-063D3BC6506D}"/>
              </a:ext>
            </a:extLst>
          </p:cNvPr>
          <p:cNvSpPr/>
          <p:nvPr/>
        </p:nvSpPr>
        <p:spPr>
          <a:xfrm rot="19387408">
            <a:off x="3912395" y="4572001"/>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30" name="Metin Kutusu 1">
            <a:extLst>
              <a:ext uri="{FF2B5EF4-FFF2-40B4-BE49-F238E27FC236}">
                <a16:creationId xmlns:a16="http://schemas.microsoft.com/office/drawing/2014/main" id="{BBFA4FD7-78D6-504D-B183-BBF853E47D9B}"/>
              </a:ext>
            </a:extLst>
          </p:cNvPr>
          <p:cNvSpPr txBox="1"/>
          <p:nvPr/>
        </p:nvSpPr>
        <p:spPr>
          <a:xfrm>
            <a:off x="13018295" y="4057650"/>
            <a:ext cx="4774406" cy="619125"/>
          </a:xfrm>
          <a:prstGeom prst="rect">
            <a:avLst/>
          </a:prstGeom>
          <a:solidFill>
            <a:schemeClr val="accent2">
              <a:lumMod val="5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solidFill>
                  <a:srgbClr val="FBE4D5"/>
                </a:solidFill>
                <a:cs typeface="Times New Roman" pitchFamily="18" charset="0"/>
              </a:rPr>
              <a:t>TYYÇ (Türkiye Yükseköğretim Yeterllilikler Çerçevesi)</a:t>
            </a:r>
          </a:p>
        </p:txBody>
      </p:sp>
      <p:sp>
        <p:nvSpPr>
          <p:cNvPr id="31" name="Metin Kutusu 2">
            <a:extLst>
              <a:ext uri="{FF2B5EF4-FFF2-40B4-BE49-F238E27FC236}">
                <a16:creationId xmlns:a16="http://schemas.microsoft.com/office/drawing/2014/main" id="{1A43E42A-4239-5F4F-BB1F-3FE3019FD866}"/>
              </a:ext>
            </a:extLst>
          </p:cNvPr>
          <p:cNvSpPr txBox="1"/>
          <p:nvPr/>
        </p:nvSpPr>
        <p:spPr>
          <a:xfrm>
            <a:off x="13032583" y="4774407"/>
            <a:ext cx="4774406" cy="616743"/>
          </a:xfrm>
          <a:prstGeom prst="rect">
            <a:avLst/>
          </a:prstGeom>
          <a:solidFill>
            <a:schemeClr val="accent2">
              <a:lumMod val="5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solidFill>
                  <a:srgbClr val="FBE4D5"/>
                </a:solidFill>
                <a:cs typeface="Times New Roman" pitchFamily="18" charset="0"/>
              </a:rPr>
              <a:t>Alan Yeterlilikleri,(varsa), ÇEP (Çekirdek Eğitim Progrsmı (varsa)</a:t>
            </a:r>
          </a:p>
        </p:txBody>
      </p:sp>
      <p:sp>
        <p:nvSpPr>
          <p:cNvPr id="32" name="Metin Kutusu 5">
            <a:extLst>
              <a:ext uri="{FF2B5EF4-FFF2-40B4-BE49-F238E27FC236}">
                <a16:creationId xmlns:a16="http://schemas.microsoft.com/office/drawing/2014/main" id="{39974BF8-718A-2141-9C49-162065C23A32}"/>
              </a:ext>
            </a:extLst>
          </p:cNvPr>
          <p:cNvSpPr txBox="1"/>
          <p:nvPr/>
        </p:nvSpPr>
        <p:spPr>
          <a:xfrm>
            <a:off x="13018295" y="5481638"/>
            <a:ext cx="4774406" cy="619125"/>
          </a:xfrm>
          <a:prstGeom prst="rect">
            <a:avLst/>
          </a:prstGeom>
          <a:solidFill>
            <a:schemeClr val="accent2">
              <a:lumMod val="5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solidFill>
                  <a:srgbClr val="FBE4D5"/>
                </a:solidFill>
                <a:cs typeface="Times New Roman" pitchFamily="18" charset="0"/>
              </a:rPr>
              <a:t>EÜ Eğitim-Öğretim Politikası</a:t>
            </a:r>
            <a:endParaRPr lang="tr-TR" altLang="tr-TR"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9F80FBD0-669A-E948-B314-8F2127270AA6}"/>
              </a:ext>
            </a:extLst>
          </p:cNvPr>
          <p:cNvSpPr txBox="1"/>
          <p:nvPr/>
        </p:nvSpPr>
        <p:spPr>
          <a:xfrm>
            <a:off x="9817895" y="4407695"/>
            <a:ext cx="2071688" cy="1754326"/>
          </a:xfrm>
          <a:prstGeom prst="rect">
            <a:avLst/>
          </a:prstGeom>
          <a:solidFill>
            <a:schemeClr val="accent2">
              <a:lumMod val="50000"/>
            </a:schemeClr>
          </a:solidFill>
        </p:spPr>
        <p:txBody>
          <a:bodyPr>
            <a:spAutoFit/>
          </a:bodyPr>
          <a:lstStyle/>
          <a:p>
            <a:pPr>
              <a:defRPr/>
            </a:pPr>
            <a:r>
              <a:rPr lang="tr-TR" sz="2700" dirty="0">
                <a:solidFill>
                  <a:schemeClr val="bg1"/>
                </a:solidFill>
              </a:rPr>
              <a:t>Alt ÖLÇÜT:</a:t>
            </a:r>
          </a:p>
          <a:p>
            <a:pPr>
              <a:defRPr/>
            </a:pPr>
            <a:r>
              <a:rPr lang="tr-TR" sz="2700" dirty="0">
                <a:solidFill>
                  <a:schemeClr val="bg1"/>
                </a:solidFill>
              </a:rPr>
              <a:t>EĞİTİM PROGRAM TASARIMI</a:t>
            </a:r>
          </a:p>
        </p:txBody>
      </p:sp>
      <p:sp>
        <p:nvSpPr>
          <p:cNvPr id="14" name="Left Arrow 13">
            <a:extLst>
              <a:ext uri="{FF2B5EF4-FFF2-40B4-BE49-F238E27FC236}">
                <a16:creationId xmlns:a16="http://schemas.microsoft.com/office/drawing/2014/main" id="{35240C19-FC4F-8849-97C5-0092DA39A091}"/>
              </a:ext>
            </a:extLst>
          </p:cNvPr>
          <p:cNvSpPr/>
          <p:nvPr/>
        </p:nvSpPr>
        <p:spPr>
          <a:xfrm>
            <a:off x="11930063" y="4931570"/>
            <a:ext cx="912020" cy="4048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3" name="Left Arrow 32">
            <a:extLst>
              <a:ext uri="{FF2B5EF4-FFF2-40B4-BE49-F238E27FC236}">
                <a16:creationId xmlns:a16="http://schemas.microsoft.com/office/drawing/2014/main" id="{2B404C90-CD38-6646-BDCC-670FC91432CC}"/>
              </a:ext>
            </a:extLst>
          </p:cNvPr>
          <p:cNvSpPr/>
          <p:nvPr/>
        </p:nvSpPr>
        <p:spPr>
          <a:xfrm>
            <a:off x="7477126" y="4881563"/>
            <a:ext cx="2252663" cy="4048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5" name="Metin Kutusu 5">
            <a:extLst>
              <a:ext uri="{FF2B5EF4-FFF2-40B4-BE49-F238E27FC236}">
                <a16:creationId xmlns:a16="http://schemas.microsoft.com/office/drawing/2014/main" id="{0E503D00-7674-D04A-BB80-6046B592E108}"/>
              </a:ext>
            </a:extLst>
          </p:cNvPr>
          <p:cNvSpPr txBox="1"/>
          <p:nvPr/>
        </p:nvSpPr>
        <p:spPr>
          <a:xfrm>
            <a:off x="13032582" y="6146007"/>
            <a:ext cx="4760118" cy="654843"/>
          </a:xfrm>
          <a:prstGeom prst="rect">
            <a:avLst/>
          </a:prstGeom>
          <a:solidFill>
            <a:schemeClr val="accent2">
              <a:lumMod val="50000"/>
            </a:schemeClr>
          </a:solidFill>
          <a:ln w="6350">
            <a:solidFill>
              <a:schemeClr val="bg1">
                <a:lumMod val="50000"/>
              </a:schemeClr>
            </a:solidFill>
          </a:ln>
        </p:spPr>
        <p:txBody>
          <a:bodyPr anchor="ctr"/>
          <a:lstStyle/>
          <a:p>
            <a:pPr algn="ctr">
              <a:defRPr/>
            </a:pPr>
            <a:r>
              <a:rPr lang="tr-TR" sz="1575" dirty="0">
                <a:solidFill>
                  <a:srgbClr val="FBE4D5"/>
                </a:solidFill>
                <a:ea typeface="Times New Roman" panose="02020603050405020304" pitchFamily="18" charset="0"/>
              </a:rPr>
              <a:t>PROGRAM ÇIKTILARI</a:t>
            </a:r>
            <a:endParaRPr lang="tr-TR" dirty="0">
              <a:latin typeface="Times New Roman" panose="02020603050405020304" pitchFamily="18" charset="0"/>
              <a:ea typeface="Times New Roman" panose="02020603050405020304" pitchFamily="18" charset="0"/>
            </a:endParaRPr>
          </a:p>
        </p:txBody>
      </p:sp>
      <p:pic>
        <p:nvPicPr>
          <p:cNvPr id="23" name="Picture 5"/>
          <p:cNvPicPr>
            <a:picLocks noChangeAspect="1"/>
          </p:cNvPicPr>
          <p:nvPr/>
        </p:nvPicPr>
        <p:blipFill>
          <a:blip r:embed="rId4"/>
          <a:srcRect t="7865" b="7865"/>
          <a:stretch>
            <a:fillRect/>
          </a:stretch>
        </p:blipFill>
        <p:spPr>
          <a:xfrm>
            <a:off x="630138" y="9139946"/>
            <a:ext cx="2998319" cy="789580"/>
          </a:xfrm>
          <a:prstGeom prst="rect">
            <a:avLst/>
          </a:prstGeom>
        </p:spPr>
      </p:pic>
    </p:spTree>
    <p:extLst>
      <p:ext uri="{BB962C8B-B14F-4D97-AF65-F5344CB8AC3E}">
        <p14:creationId xmlns:p14="http://schemas.microsoft.com/office/powerpoint/2010/main" val="3204003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AAE5F7-7812-714E-96E5-4320B63F824D}"/>
              </a:ext>
            </a:extLst>
          </p:cNvPr>
          <p:cNvSpPr txBox="1">
            <a:spLocks noChangeArrowheads="1"/>
          </p:cNvSpPr>
          <p:nvPr/>
        </p:nvSpPr>
        <p:spPr bwMode="auto">
          <a:xfrm>
            <a:off x="1950245" y="8784433"/>
            <a:ext cx="5305425" cy="646331"/>
          </a:xfrm>
          <a:prstGeom prst="rect">
            <a:avLst/>
          </a:prstGeom>
          <a:noFill/>
          <a:ln>
            <a:noFill/>
          </a:ln>
          <a:effectLst>
            <a:outerShdw blurRad="38100" dist="25400" dir="726000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600" b="1" dirty="0">
                <a:solidFill>
                  <a:schemeClr val="bg1"/>
                </a:solidFill>
                <a:latin typeface="Calibri" charset="0"/>
              </a:rPr>
              <a:t>EGE </a:t>
            </a:r>
            <a:r>
              <a:rPr lang="en-US" sz="3600" dirty="0" err="1">
                <a:solidFill>
                  <a:schemeClr val="bg1"/>
                </a:solidFill>
                <a:latin typeface="Calibri" charset="0"/>
              </a:rPr>
              <a:t>Üniversitesi</a:t>
            </a:r>
            <a:endParaRPr lang="en-US" sz="3600" dirty="0">
              <a:solidFill>
                <a:schemeClr val="bg1"/>
              </a:solidFill>
              <a:latin typeface="Calibri" charset="0"/>
            </a:endParaRPr>
          </a:p>
        </p:txBody>
      </p:sp>
      <p:pic>
        <p:nvPicPr>
          <p:cNvPr id="49154" name="Picture 6">
            <a:extLst>
              <a:ext uri="{FF2B5EF4-FFF2-40B4-BE49-F238E27FC236}">
                <a16:creationId xmlns:a16="http://schemas.microsoft.com/office/drawing/2014/main" id="{4EAA61D6-67C7-6F42-BC52-8B66472905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20" y="8370095"/>
            <a:ext cx="1495425" cy="149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a:extLst>
              <a:ext uri="{FF2B5EF4-FFF2-40B4-BE49-F238E27FC236}">
                <a16:creationId xmlns:a16="http://schemas.microsoft.com/office/drawing/2014/main" id="{944F25F9-0D34-7347-B3CC-6F9C467F7D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882" y="0"/>
            <a:ext cx="1828800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6" name="Group 6">
            <a:extLst>
              <a:ext uri="{FF2B5EF4-FFF2-40B4-BE49-F238E27FC236}">
                <a16:creationId xmlns:a16="http://schemas.microsoft.com/office/drawing/2014/main" id="{4454058A-2A7C-E84C-9730-324B329E9875}"/>
              </a:ext>
            </a:extLst>
          </p:cNvPr>
          <p:cNvGrpSpPr>
            <a:grpSpLocks/>
          </p:cNvGrpSpPr>
          <p:nvPr/>
        </p:nvGrpSpPr>
        <p:grpSpPr bwMode="auto">
          <a:xfrm>
            <a:off x="2464595" y="2871788"/>
            <a:ext cx="14556581" cy="5250657"/>
            <a:chOff x="2052747" y="2108255"/>
            <a:chExt cx="9704387" cy="3500437"/>
          </a:xfrm>
        </p:grpSpPr>
        <p:sp>
          <p:nvSpPr>
            <p:cNvPr id="5" name="Hexagon 4">
              <a:extLst>
                <a:ext uri="{FF2B5EF4-FFF2-40B4-BE49-F238E27FC236}">
                  <a16:creationId xmlns:a16="http://schemas.microsoft.com/office/drawing/2014/main" id="{39EA7112-B999-B948-ABE3-6E93CF5627F5}"/>
                </a:ext>
              </a:extLst>
            </p:cNvPr>
            <p:cNvSpPr/>
            <p:nvPr/>
          </p:nvSpPr>
          <p:spPr>
            <a:xfrm>
              <a:off x="3397359" y="2825805"/>
              <a:ext cx="1371600" cy="1008063"/>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P</a:t>
              </a:r>
              <a:r>
                <a:rPr lang="tr-TR" sz="2700" b="1" dirty="0"/>
                <a:t>LANLA</a:t>
              </a:r>
            </a:p>
          </p:txBody>
        </p:sp>
        <p:sp>
          <p:nvSpPr>
            <p:cNvPr id="18" name="Hexagon 17">
              <a:extLst>
                <a:ext uri="{FF2B5EF4-FFF2-40B4-BE49-F238E27FC236}">
                  <a16:creationId xmlns:a16="http://schemas.microsoft.com/office/drawing/2014/main" id="{148F8298-5E13-BA47-82E1-80624E82FC94}"/>
                </a:ext>
              </a:extLst>
            </p:cNvPr>
            <p:cNvSpPr/>
            <p:nvPr/>
          </p:nvSpPr>
          <p:spPr>
            <a:xfrm>
              <a:off x="4675297" y="3711630"/>
              <a:ext cx="1465262" cy="998538"/>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solidFill>
                    <a:schemeClr val="bg1"/>
                  </a:solidFill>
                </a:rPr>
                <a:t>U</a:t>
              </a:r>
              <a:r>
                <a:rPr lang="tr-TR" sz="2700" b="1" dirty="0">
                  <a:solidFill>
                    <a:schemeClr val="bg1"/>
                  </a:solidFill>
                </a:rPr>
                <a:t>YGULA</a:t>
              </a:r>
            </a:p>
          </p:txBody>
        </p:sp>
        <p:sp>
          <p:nvSpPr>
            <p:cNvPr id="19" name="Hexagon 18">
              <a:extLst>
                <a:ext uri="{FF2B5EF4-FFF2-40B4-BE49-F238E27FC236}">
                  <a16:creationId xmlns:a16="http://schemas.microsoft.com/office/drawing/2014/main" id="{6B9FA2AB-2CB8-714A-9117-350B0B6351D3}"/>
                </a:ext>
              </a:extLst>
            </p:cNvPr>
            <p:cNvSpPr/>
            <p:nvPr/>
          </p:nvSpPr>
          <p:spPr>
            <a:xfrm>
              <a:off x="3303697" y="4513317"/>
              <a:ext cx="1649412" cy="109537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K</a:t>
              </a:r>
              <a:r>
                <a:rPr lang="tr-TR" sz="2700" b="1" dirty="0"/>
                <a:t>ONTROL ET</a:t>
              </a:r>
            </a:p>
          </p:txBody>
        </p:sp>
        <p:sp>
          <p:nvSpPr>
            <p:cNvPr id="20" name="Hexagon 19">
              <a:extLst>
                <a:ext uri="{FF2B5EF4-FFF2-40B4-BE49-F238E27FC236}">
                  <a16:creationId xmlns:a16="http://schemas.microsoft.com/office/drawing/2014/main" id="{FBCAD08B-7C6E-FA48-91C4-7A2A0C594E24}"/>
                </a:ext>
              </a:extLst>
            </p:cNvPr>
            <p:cNvSpPr/>
            <p:nvPr/>
          </p:nvSpPr>
          <p:spPr>
            <a:xfrm>
              <a:off x="2052747" y="3711630"/>
              <a:ext cx="1371600" cy="100965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Ö</a:t>
              </a:r>
              <a:r>
                <a:rPr lang="tr-TR" sz="2700" b="1" dirty="0"/>
                <a:t>NLEM AL</a:t>
              </a:r>
            </a:p>
          </p:txBody>
        </p:sp>
        <p:sp>
          <p:nvSpPr>
            <p:cNvPr id="9" name="Curved Down Arrow 8">
              <a:extLst>
                <a:ext uri="{FF2B5EF4-FFF2-40B4-BE49-F238E27FC236}">
                  <a16:creationId xmlns:a16="http://schemas.microsoft.com/office/drawing/2014/main" id="{34E5D6BA-02BE-BA44-A468-F12918874A98}"/>
                </a:ext>
              </a:extLst>
            </p:cNvPr>
            <p:cNvSpPr/>
            <p:nvPr/>
          </p:nvSpPr>
          <p:spPr>
            <a:xfrm rot="2360396">
              <a:off x="4694347" y="3017893"/>
              <a:ext cx="1114425" cy="4810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2" name="Curved Down Arrow 21">
              <a:extLst>
                <a:ext uri="{FF2B5EF4-FFF2-40B4-BE49-F238E27FC236}">
                  <a16:creationId xmlns:a16="http://schemas.microsoft.com/office/drawing/2014/main" id="{DBD1BEA9-CA84-6244-8837-530515F1EEFC}"/>
                </a:ext>
              </a:extLst>
            </p:cNvPr>
            <p:cNvSpPr/>
            <p:nvPr/>
          </p:nvSpPr>
          <p:spPr>
            <a:xfrm rot="8456817">
              <a:off x="4630847" y="5007029"/>
              <a:ext cx="1112837" cy="4794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7" name="Curved Down Arrow 26">
              <a:extLst>
                <a:ext uri="{FF2B5EF4-FFF2-40B4-BE49-F238E27FC236}">
                  <a16:creationId xmlns:a16="http://schemas.microsoft.com/office/drawing/2014/main" id="{8D91E5D5-652F-0F40-A640-8DE5E3F6ECAD}"/>
                </a:ext>
              </a:extLst>
            </p:cNvPr>
            <p:cNvSpPr/>
            <p:nvPr/>
          </p:nvSpPr>
          <p:spPr>
            <a:xfrm rot="13059305">
              <a:off x="2281347" y="4967342"/>
              <a:ext cx="1112837" cy="4794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9" name="Curved Down Arrow 28">
              <a:extLst>
                <a:ext uri="{FF2B5EF4-FFF2-40B4-BE49-F238E27FC236}">
                  <a16:creationId xmlns:a16="http://schemas.microsoft.com/office/drawing/2014/main" id="{61443642-B930-034F-AD74-B2AD9C6587A8}"/>
                </a:ext>
              </a:extLst>
            </p:cNvPr>
            <p:cNvSpPr/>
            <p:nvPr/>
          </p:nvSpPr>
          <p:spPr>
            <a:xfrm rot="19387408">
              <a:off x="2440097" y="2963918"/>
              <a:ext cx="1112837" cy="4794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30" name="Metin Kutusu 1">
              <a:extLst>
                <a:ext uri="{FF2B5EF4-FFF2-40B4-BE49-F238E27FC236}">
                  <a16:creationId xmlns:a16="http://schemas.microsoft.com/office/drawing/2014/main" id="{340CE85C-9694-3E4E-955C-36360C20049E}"/>
                </a:ext>
              </a:extLst>
            </p:cNvPr>
            <p:cNvSpPr txBox="1"/>
            <p:nvPr/>
          </p:nvSpPr>
          <p:spPr>
            <a:xfrm>
              <a:off x="8510697" y="2108255"/>
              <a:ext cx="3182937" cy="304800"/>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cs typeface="Times New Roman" pitchFamily="18" charset="0"/>
                </a:rPr>
                <a:t>TYYÇ (Türkiye Yükseköğretim Yeterllilikler Çerçevesi)</a:t>
              </a:r>
            </a:p>
          </p:txBody>
        </p:sp>
        <p:sp>
          <p:nvSpPr>
            <p:cNvPr id="31" name="Metin Kutusu 2">
              <a:extLst>
                <a:ext uri="{FF2B5EF4-FFF2-40B4-BE49-F238E27FC236}">
                  <a16:creationId xmlns:a16="http://schemas.microsoft.com/office/drawing/2014/main" id="{5D7BD1AE-A392-4446-8475-E97BB31265CA}"/>
                </a:ext>
              </a:extLst>
            </p:cNvPr>
            <p:cNvSpPr txBox="1"/>
            <p:nvPr/>
          </p:nvSpPr>
          <p:spPr>
            <a:xfrm>
              <a:off x="8510697" y="2567043"/>
              <a:ext cx="3182937" cy="442912"/>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cs typeface="Times New Roman" pitchFamily="18" charset="0"/>
                </a:rPr>
                <a:t>Alan Yeterlilikleri,(varsa), ÇEP (Çekirdek Eğitim Progrsmı (varsa</a:t>
              </a:r>
            </a:p>
          </p:txBody>
        </p:sp>
        <p:sp>
          <p:nvSpPr>
            <p:cNvPr id="32" name="Metin Kutusu 5">
              <a:extLst>
                <a:ext uri="{FF2B5EF4-FFF2-40B4-BE49-F238E27FC236}">
                  <a16:creationId xmlns:a16="http://schemas.microsoft.com/office/drawing/2014/main" id="{9A621539-ED65-104F-8F3C-4E65BB1C4517}"/>
                </a:ext>
              </a:extLst>
            </p:cNvPr>
            <p:cNvSpPr txBox="1"/>
            <p:nvPr/>
          </p:nvSpPr>
          <p:spPr>
            <a:xfrm>
              <a:off x="8510697" y="3151243"/>
              <a:ext cx="3182937" cy="322262"/>
            </a:xfrm>
            <a:prstGeom prst="rect">
              <a:avLst/>
            </a:prstGeom>
            <a:solidFill>
              <a:schemeClr val="bg1">
                <a:lumMod val="85000"/>
              </a:schemeClr>
            </a:solidFill>
            <a:ln w="6350">
              <a:solidFill>
                <a:schemeClr val="bg1">
                  <a:lumMod val="50000"/>
                </a:schemeClr>
              </a:solidFill>
            </a:ln>
          </p:spPr>
          <p:txBody>
            <a:bodyPr anchor="ctr"/>
            <a:lstStyle/>
            <a:p>
              <a:pPr algn="ctr">
                <a:defRPr/>
              </a:pPr>
              <a:r>
                <a:rPr lang="tr-TR" altLang="tr-TR" sz="1575" dirty="0">
                  <a:cs typeface="Times New Roman" pitchFamily="18" charset="0"/>
                </a:rPr>
                <a:t>EÜ Eğitim-Öğretim Politikası</a:t>
              </a:r>
              <a:endParaRPr lang="tr-TR" altLang="tr-TR" sz="21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28FB5298-6086-F54B-A80C-88C3EFA6BFE8}"/>
                </a:ext>
              </a:extLst>
            </p:cNvPr>
            <p:cNvSpPr txBox="1"/>
            <p:nvPr/>
          </p:nvSpPr>
          <p:spPr>
            <a:xfrm>
              <a:off x="6377097" y="2854380"/>
              <a:ext cx="1381125" cy="892552"/>
            </a:xfrm>
            <a:prstGeom prst="rect">
              <a:avLst/>
            </a:prstGeom>
            <a:solidFill>
              <a:schemeClr val="bg1">
                <a:lumMod val="85000"/>
              </a:schemeClr>
            </a:solidFill>
          </p:spPr>
          <p:txBody>
            <a:bodyPr>
              <a:spAutoFit/>
            </a:bodyPr>
            <a:lstStyle/>
            <a:p>
              <a:pPr>
                <a:defRPr/>
              </a:pPr>
              <a:r>
                <a:rPr lang="tr-TR" sz="2700" dirty="0"/>
                <a:t>EĞİTİM PROGRAM TASARIMI</a:t>
              </a:r>
            </a:p>
          </p:txBody>
        </p:sp>
        <p:sp>
          <p:nvSpPr>
            <p:cNvPr id="14" name="Left Arrow 13">
              <a:extLst>
                <a:ext uri="{FF2B5EF4-FFF2-40B4-BE49-F238E27FC236}">
                  <a16:creationId xmlns:a16="http://schemas.microsoft.com/office/drawing/2014/main" id="{064C97F2-15C9-5946-B5A3-F56CDE2C785E}"/>
                </a:ext>
              </a:extLst>
            </p:cNvPr>
            <p:cNvSpPr/>
            <p:nvPr/>
          </p:nvSpPr>
          <p:spPr>
            <a:xfrm>
              <a:off x="7785209" y="3203630"/>
              <a:ext cx="608013" cy="269875"/>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3" name="Left Arrow 32">
              <a:extLst>
                <a:ext uri="{FF2B5EF4-FFF2-40B4-BE49-F238E27FC236}">
                  <a16:creationId xmlns:a16="http://schemas.microsoft.com/office/drawing/2014/main" id="{D5316938-A769-5046-AA5C-C061D2F4E947}"/>
                </a:ext>
              </a:extLst>
            </p:cNvPr>
            <p:cNvSpPr/>
            <p:nvPr/>
          </p:nvSpPr>
          <p:spPr>
            <a:xfrm>
              <a:off x="4834047" y="3151243"/>
              <a:ext cx="1503362" cy="268287"/>
            </a:xfrm>
            <a:prstGeom prst="leftArrow">
              <a:avLst/>
            </a:prstGeom>
            <a:solidFill>
              <a:schemeClr val="bg1">
                <a:lumMod val="8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5" name="Metin Kutusu 7">
              <a:extLst>
                <a:ext uri="{FF2B5EF4-FFF2-40B4-BE49-F238E27FC236}">
                  <a16:creationId xmlns:a16="http://schemas.microsoft.com/office/drawing/2014/main" id="{F0D9E9E6-B902-8949-955D-EB1D96594ECD}"/>
                </a:ext>
              </a:extLst>
            </p:cNvPr>
            <p:cNvSpPr txBox="1"/>
            <p:nvPr/>
          </p:nvSpPr>
          <p:spPr>
            <a:xfrm>
              <a:off x="8497997" y="4065642"/>
              <a:ext cx="3233737" cy="450850"/>
            </a:xfrm>
            <a:prstGeom prst="rect">
              <a:avLst/>
            </a:prstGeom>
            <a:solidFill>
              <a:srgbClr val="FFAB51"/>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75" b="1" dirty="0">
                  <a:solidFill>
                    <a:srgbClr val="833C0B"/>
                  </a:solidFill>
                  <a:cs typeface="Times New Roman" pitchFamily="18" charset="0"/>
                </a:rPr>
                <a:t>EĞİTİM VE ÖĞRETİM PROGRAMLARININ UYGULANMASI</a:t>
              </a:r>
              <a:endParaRPr lang="tr-TR" altLang="tr-TR" sz="2100" b="1" dirty="0">
                <a:latin typeface="Times New Roman" pitchFamily="18" charset="0"/>
                <a:cs typeface="Times New Roman" pitchFamily="18" charset="0"/>
              </a:endParaRPr>
            </a:p>
          </p:txBody>
        </p:sp>
        <p:sp>
          <p:nvSpPr>
            <p:cNvPr id="28" name="Left Arrow 27">
              <a:extLst>
                <a:ext uri="{FF2B5EF4-FFF2-40B4-BE49-F238E27FC236}">
                  <a16:creationId xmlns:a16="http://schemas.microsoft.com/office/drawing/2014/main" id="{DD96D7C3-96DC-B543-8078-BB70519B8A47}"/>
                </a:ext>
              </a:extLst>
            </p:cNvPr>
            <p:cNvSpPr/>
            <p:nvPr/>
          </p:nvSpPr>
          <p:spPr>
            <a:xfrm>
              <a:off x="6140559" y="4162479"/>
              <a:ext cx="2276475" cy="2698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6" name="Metin Kutusu 5">
              <a:extLst>
                <a:ext uri="{FF2B5EF4-FFF2-40B4-BE49-F238E27FC236}">
                  <a16:creationId xmlns:a16="http://schemas.microsoft.com/office/drawing/2014/main" id="{8E96BFD9-0A00-9449-B0BA-86BA042E8A98}"/>
                </a:ext>
              </a:extLst>
            </p:cNvPr>
            <p:cNvSpPr txBox="1"/>
            <p:nvPr/>
          </p:nvSpPr>
          <p:spPr>
            <a:xfrm>
              <a:off x="8510697" y="3597330"/>
              <a:ext cx="3246437" cy="374650"/>
            </a:xfrm>
            <a:prstGeom prst="rect">
              <a:avLst/>
            </a:prstGeom>
            <a:solidFill>
              <a:schemeClr val="bg1">
                <a:lumMod val="85000"/>
              </a:schemeClr>
            </a:solidFill>
            <a:ln w="6350">
              <a:solidFill>
                <a:schemeClr val="bg1">
                  <a:lumMod val="50000"/>
                </a:schemeClr>
              </a:solidFill>
            </a:ln>
          </p:spPr>
          <p:txBody>
            <a:bodyPr anchor="ctr"/>
            <a:lstStyle/>
            <a:p>
              <a:pPr algn="ctr">
                <a:defRPr/>
              </a:pPr>
              <a:r>
                <a:rPr lang="tr-TR" altLang="tr-TR" sz="1575" dirty="0">
                  <a:cs typeface="Times New Roman" pitchFamily="18" charset="0"/>
                </a:rPr>
                <a:t>PROGRAM ÇIKTILARI</a:t>
              </a:r>
            </a:p>
          </p:txBody>
        </p:sp>
      </p:grpSp>
      <p:sp>
        <p:nvSpPr>
          <p:cNvPr id="49157" name="TextBox 5">
            <a:extLst>
              <a:ext uri="{FF2B5EF4-FFF2-40B4-BE49-F238E27FC236}">
                <a16:creationId xmlns:a16="http://schemas.microsoft.com/office/drawing/2014/main" id="{7FF60810-37CD-A345-8653-2A2C8CDEB943}"/>
              </a:ext>
            </a:extLst>
          </p:cNvPr>
          <p:cNvSpPr txBox="1">
            <a:spLocks noChangeArrowheads="1"/>
          </p:cNvSpPr>
          <p:nvPr/>
        </p:nvSpPr>
        <p:spPr bwMode="auto">
          <a:xfrm>
            <a:off x="454820" y="364333"/>
            <a:ext cx="159496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tr-TR" altLang="tr-TR" sz="4800" b="1" dirty="0">
                <a:solidFill>
                  <a:srgbClr val="00B0F0"/>
                </a:solidFill>
              </a:rPr>
              <a:t>PUKÖ Çevrimi</a:t>
            </a:r>
          </a:p>
          <a:p>
            <a:pPr eaLnBrk="1" hangingPunct="1">
              <a:lnSpc>
                <a:spcPct val="100000"/>
              </a:lnSpc>
              <a:spcBef>
                <a:spcPct val="0"/>
              </a:spcBef>
              <a:buFont typeface="Arial" panose="020B0604020202020204" pitchFamily="34" charset="0"/>
              <a:buNone/>
            </a:pPr>
            <a:r>
              <a:rPr lang="tr-TR" altLang="tr-TR" sz="3600" b="1" dirty="0">
                <a:solidFill>
                  <a:srgbClr val="00B0F0"/>
                </a:solidFill>
              </a:rPr>
              <a:t>(Alt Ölçüt: Eğitim  Programı Tasarımı)</a:t>
            </a:r>
            <a:endParaRPr lang="en-US" altLang="tr-TR" sz="3600" b="1" dirty="0">
              <a:solidFill>
                <a:srgbClr val="00B0F0"/>
              </a:solidFill>
            </a:endParaRPr>
          </a:p>
        </p:txBody>
      </p:sp>
      <p:pic>
        <p:nvPicPr>
          <p:cNvPr id="24" name="Picture 5"/>
          <p:cNvPicPr>
            <a:picLocks noChangeAspect="1"/>
          </p:cNvPicPr>
          <p:nvPr/>
        </p:nvPicPr>
        <p:blipFill>
          <a:blip r:embed="rId5"/>
          <a:srcRect t="7865" b="7865"/>
          <a:stretch>
            <a:fillRect/>
          </a:stretch>
        </p:blipFill>
        <p:spPr>
          <a:xfrm>
            <a:off x="228600" y="9176494"/>
            <a:ext cx="2998319" cy="789580"/>
          </a:xfrm>
          <a:prstGeom prst="rect">
            <a:avLst/>
          </a:prstGeom>
        </p:spPr>
      </p:pic>
    </p:spTree>
    <p:extLst>
      <p:ext uri="{BB962C8B-B14F-4D97-AF65-F5344CB8AC3E}">
        <p14:creationId xmlns:p14="http://schemas.microsoft.com/office/powerpoint/2010/main" val="325633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C4C4CA6E-B2A9-1B4E-A212-FB34E5BE2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18491200" cy="1040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xagon 4">
            <a:extLst>
              <a:ext uri="{FF2B5EF4-FFF2-40B4-BE49-F238E27FC236}">
                <a16:creationId xmlns:a16="http://schemas.microsoft.com/office/drawing/2014/main" id="{BC4F1CA5-EEEC-AE4A-8B79-F556B10B3D59}"/>
              </a:ext>
            </a:extLst>
          </p:cNvPr>
          <p:cNvSpPr/>
          <p:nvPr/>
        </p:nvSpPr>
        <p:spPr>
          <a:xfrm>
            <a:off x="4495800" y="3233738"/>
            <a:ext cx="2057400" cy="151209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P</a:t>
            </a:r>
            <a:r>
              <a:rPr lang="tr-TR" sz="2700" b="1" dirty="0"/>
              <a:t>LANLA</a:t>
            </a:r>
          </a:p>
        </p:txBody>
      </p:sp>
      <p:sp>
        <p:nvSpPr>
          <p:cNvPr id="18" name="Hexagon 17">
            <a:extLst>
              <a:ext uri="{FF2B5EF4-FFF2-40B4-BE49-F238E27FC236}">
                <a16:creationId xmlns:a16="http://schemas.microsoft.com/office/drawing/2014/main" id="{4BCD1C0D-AC56-1640-8CA0-9CE14FA821FC}"/>
              </a:ext>
            </a:extLst>
          </p:cNvPr>
          <p:cNvSpPr/>
          <p:nvPr/>
        </p:nvSpPr>
        <p:spPr>
          <a:xfrm>
            <a:off x="6412707" y="4562476"/>
            <a:ext cx="2197893" cy="1566863"/>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U</a:t>
            </a:r>
            <a:r>
              <a:rPr lang="tr-TR" sz="2700" b="1" dirty="0"/>
              <a:t>YGULA</a:t>
            </a:r>
          </a:p>
        </p:txBody>
      </p:sp>
      <p:sp>
        <p:nvSpPr>
          <p:cNvPr id="19" name="Hexagon 18">
            <a:extLst>
              <a:ext uri="{FF2B5EF4-FFF2-40B4-BE49-F238E27FC236}">
                <a16:creationId xmlns:a16="http://schemas.microsoft.com/office/drawing/2014/main" id="{46BC2CA6-158E-A841-B463-BB41E10EC015}"/>
              </a:ext>
            </a:extLst>
          </p:cNvPr>
          <p:cNvSpPr/>
          <p:nvPr/>
        </p:nvSpPr>
        <p:spPr>
          <a:xfrm>
            <a:off x="4355308" y="5765008"/>
            <a:ext cx="2383631" cy="16430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solidFill>
                  <a:schemeClr val="bg1"/>
                </a:solidFill>
              </a:rPr>
              <a:t>K</a:t>
            </a:r>
            <a:r>
              <a:rPr lang="tr-TR" sz="2700" b="1" dirty="0">
                <a:solidFill>
                  <a:schemeClr val="bg1"/>
                </a:solidFill>
              </a:rPr>
              <a:t>ONTROL ET</a:t>
            </a:r>
          </a:p>
        </p:txBody>
      </p:sp>
      <p:sp>
        <p:nvSpPr>
          <p:cNvPr id="20" name="Hexagon 19">
            <a:extLst>
              <a:ext uri="{FF2B5EF4-FFF2-40B4-BE49-F238E27FC236}">
                <a16:creationId xmlns:a16="http://schemas.microsoft.com/office/drawing/2014/main" id="{39020F32-4E03-0B47-B01D-6EDB035580FA}"/>
              </a:ext>
            </a:extLst>
          </p:cNvPr>
          <p:cNvSpPr/>
          <p:nvPr/>
        </p:nvSpPr>
        <p:spPr>
          <a:xfrm>
            <a:off x="2478882" y="4562475"/>
            <a:ext cx="2057400" cy="151447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Ö</a:t>
            </a:r>
            <a:r>
              <a:rPr lang="tr-TR" sz="2700" b="1" dirty="0"/>
              <a:t>NLEM AL</a:t>
            </a:r>
          </a:p>
        </p:txBody>
      </p:sp>
      <p:sp>
        <p:nvSpPr>
          <p:cNvPr id="9" name="Curved Down Arrow 8">
            <a:extLst>
              <a:ext uri="{FF2B5EF4-FFF2-40B4-BE49-F238E27FC236}">
                <a16:creationId xmlns:a16="http://schemas.microsoft.com/office/drawing/2014/main" id="{50351555-E1E4-D34A-AC91-FD14B7775127}"/>
              </a:ext>
            </a:extLst>
          </p:cNvPr>
          <p:cNvSpPr/>
          <p:nvPr/>
        </p:nvSpPr>
        <p:spPr>
          <a:xfrm rot="2360396">
            <a:off x="6441283" y="3521870"/>
            <a:ext cx="1671638" cy="72151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2" name="Curved Down Arrow 21">
            <a:extLst>
              <a:ext uri="{FF2B5EF4-FFF2-40B4-BE49-F238E27FC236}">
                <a16:creationId xmlns:a16="http://schemas.microsoft.com/office/drawing/2014/main" id="{05B73A83-6F9B-6F4A-8DE1-23F55FC9B61F}"/>
              </a:ext>
            </a:extLst>
          </p:cNvPr>
          <p:cNvSpPr/>
          <p:nvPr/>
        </p:nvSpPr>
        <p:spPr>
          <a:xfrm rot="8456817">
            <a:off x="6346033" y="6505576"/>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7" name="Curved Down Arrow 26">
            <a:extLst>
              <a:ext uri="{FF2B5EF4-FFF2-40B4-BE49-F238E27FC236}">
                <a16:creationId xmlns:a16="http://schemas.microsoft.com/office/drawing/2014/main" id="{C10E5591-2B70-8748-AEE9-E9A80F1F8D33}"/>
              </a:ext>
            </a:extLst>
          </p:cNvPr>
          <p:cNvSpPr/>
          <p:nvPr/>
        </p:nvSpPr>
        <p:spPr>
          <a:xfrm rot="13059305">
            <a:off x="2821783" y="6446045"/>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9" name="Curved Down Arrow 28">
            <a:extLst>
              <a:ext uri="{FF2B5EF4-FFF2-40B4-BE49-F238E27FC236}">
                <a16:creationId xmlns:a16="http://schemas.microsoft.com/office/drawing/2014/main" id="{AC223D56-39C4-B540-81A6-33BC51E1BF39}"/>
              </a:ext>
            </a:extLst>
          </p:cNvPr>
          <p:cNvSpPr/>
          <p:nvPr/>
        </p:nvSpPr>
        <p:spPr>
          <a:xfrm rot="19387408">
            <a:off x="3059908" y="3440908"/>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12" name="TextBox 11">
            <a:extLst>
              <a:ext uri="{FF2B5EF4-FFF2-40B4-BE49-F238E27FC236}">
                <a16:creationId xmlns:a16="http://schemas.microsoft.com/office/drawing/2014/main" id="{036D6925-7C03-8947-AE32-EB982032EF08}"/>
              </a:ext>
            </a:extLst>
          </p:cNvPr>
          <p:cNvSpPr txBox="1"/>
          <p:nvPr/>
        </p:nvSpPr>
        <p:spPr>
          <a:xfrm>
            <a:off x="8965408" y="3276601"/>
            <a:ext cx="2071688" cy="1338828"/>
          </a:xfrm>
          <a:prstGeom prst="rect">
            <a:avLst/>
          </a:prstGeom>
          <a:solidFill>
            <a:schemeClr val="bg1">
              <a:lumMod val="85000"/>
            </a:schemeClr>
          </a:solidFill>
        </p:spPr>
        <p:txBody>
          <a:bodyPr>
            <a:spAutoFit/>
          </a:bodyPr>
          <a:lstStyle/>
          <a:p>
            <a:pPr>
              <a:defRPr/>
            </a:pPr>
            <a:r>
              <a:rPr lang="tr-TR" sz="2700" dirty="0">
                <a:solidFill>
                  <a:schemeClr val="bg1"/>
                </a:solidFill>
              </a:rPr>
              <a:t>EĞİTİM PROGRAM TASARIMI</a:t>
            </a:r>
          </a:p>
        </p:txBody>
      </p:sp>
      <p:sp>
        <p:nvSpPr>
          <p:cNvPr id="14" name="Left Arrow 13">
            <a:extLst>
              <a:ext uri="{FF2B5EF4-FFF2-40B4-BE49-F238E27FC236}">
                <a16:creationId xmlns:a16="http://schemas.microsoft.com/office/drawing/2014/main" id="{DCB1DB64-3622-1E49-93B0-7F7E6D8E1B18}"/>
              </a:ext>
            </a:extLst>
          </p:cNvPr>
          <p:cNvSpPr/>
          <p:nvPr/>
        </p:nvSpPr>
        <p:spPr>
          <a:xfrm>
            <a:off x="11077576" y="3800476"/>
            <a:ext cx="912020" cy="404813"/>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3" name="Left Arrow 32">
            <a:extLst>
              <a:ext uri="{FF2B5EF4-FFF2-40B4-BE49-F238E27FC236}">
                <a16:creationId xmlns:a16="http://schemas.microsoft.com/office/drawing/2014/main" id="{2A9C5B9C-317B-D044-A4D0-B37FA26F545F}"/>
              </a:ext>
            </a:extLst>
          </p:cNvPr>
          <p:cNvSpPr/>
          <p:nvPr/>
        </p:nvSpPr>
        <p:spPr>
          <a:xfrm>
            <a:off x="6650832" y="3721895"/>
            <a:ext cx="2255043" cy="402431"/>
          </a:xfrm>
          <a:prstGeom prst="leftArrow">
            <a:avLst/>
          </a:prstGeom>
          <a:solidFill>
            <a:schemeClr val="bg1">
              <a:lumMod val="8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5" name="Metin Kutusu 7">
            <a:extLst>
              <a:ext uri="{FF2B5EF4-FFF2-40B4-BE49-F238E27FC236}">
                <a16:creationId xmlns:a16="http://schemas.microsoft.com/office/drawing/2014/main" id="{625D0802-398C-AF43-8107-EE1004036391}"/>
              </a:ext>
            </a:extLst>
          </p:cNvPr>
          <p:cNvSpPr txBox="1"/>
          <p:nvPr/>
        </p:nvSpPr>
        <p:spPr>
          <a:xfrm>
            <a:off x="12146758" y="5153026"/>
            <a:ext cx="4850606" cy="616745"/>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b="1">
                <a:solidFill>
                  <a:schemeClr val="bg1"/>
                </a:solidFill>
                <a:cs typeface="Times New Roman" pitchFamily="18" charset="0"/>
              </a:rPr>
              <a:t>EĞİTİM VE ÖĞRETİM PROGRAMLARININ UYGULANMASI</a:t>
            </a:r>
            <a:endParaRPr lang="tr-TR" altLang="tr-TR">
              <a:solidFill>
                <a:schemeClr val="bg1"/>
              </a:solidFill>
              <a:latin typeface="Times New Roman" pitchFamily="18" charset="0"/>
              <a:cs typeface="Times New Roman" pitchFamily="18" charset="0"/>
            </a:endParaRPr>
          </a:p>
        </p:txBody>
      </p:sp>
      <p:sp>
        <p:nvSpPr>
          <p:cNvPr id="28" name="Left Arrow 27">
            <a:extLst>
              <a:ext uri="{FF2B5EF4-FFF2-40B4-BE49-F238E27FC236}">
                <a16:creationId xmlns:a16="http://schemas.microsoft.com/office/drawing/2014/main" id="{4EDA67DD-165D-3744-9C21-9FA831DFB9CE}"/>
              </a:ext>
            </a:extLst>
          </p:cNvPr>
          <p:cNvSpPr/>
          <p:nvPr/>
        </p:nvSpPr>
        <p:spPr>
          <a:xfrm>
            <a:off x="8610601" y="5238751"/>
            <a:ext cx="3414713" cy="404813"/>
          </a:xfrm>
          <a:prstGeom prst="leftArrow">
            <a:avLst/>
          </a:prstGeom>
          <a:solidFill>
            <a:schemeClr val="bg2">
              <a:lumMod val="9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6" name="Metin Kutusu 8">
            <a:extLst>
              <a:ext uri="{FF2B5EF4-FFF2-40B4-BE49-F238E27FC236}">
                <a16:creationId xmlns:a16="http://schemas.microsoft.com/office/drawing/2014/main" id="{72E5EACF-CCEE-E240-AC07-2ED4B058F1E8}"/>
              </a:ext>
            </a:extLst>
          </p:cNvPr>
          <p:cNvSpPr txBox="1"/>
          <p:nvPr/>
        </p:nvSpPr>
        <p:spPr>
          <a:xfrm>
            <a:off x="9465470" y="5981699"/>
            <a:ext cx="6246018" cy="533400"/>
          </a:xfrm>
          <a:prstGeom prst="rect">
            <a:avLst/>
          </a:prstGeom>
          <a:solidFill>
            <a:srgbClr val="FFAB51"/>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650" dirty="0">
                <a:cs typeface="Times New Roman" pitchFamily="18" charset="0"/>
              </a:rPr>
              <a:t>PROGRAM  ÇIKTILARININ VE DERS ÖĞRENME ÇIKTILARININ  İZLENMESİ</a:t>
            </a:r>
          </a:p>
        </p:txBody>
      </p:sp>
      <p:sp>
        <p:nvSpPr>
          <p:cNvPr id="34" name="Metin Kutusu 9">
            <a:extLst>
              <a:ext uri="{FF2B5EF4-FFF2-40B4-BE49-F238E27FC236}">
                <a16:creationId xmlns:a16="http://schemas.microsoft.com/office/drawing/2014/main" id="{BE7EB03C-A51C-3D43-803B-7BFC88A67E5C}"/>
              </a:ext>
            </a:extLst>
          </p:cNvPr>
          <p:cNvSpPr txBox="1"/>
          <p:nvPr/>
        </p:nvSpPr>
        <p:spPr>
          <a:xfrm>
            <a:off x="9465470" y="6600824"/>
            <a:ext cx="6246018" cy="619125"/>
          </a:xfrm>
          <a:prstGeom prst="rect">
            <a:avLst/>
          </a:prstGeom>
          <a:solidFill>
            <a:srgbClr val="FFAB51"/>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650">
                <a:cs typeface="Times New Roman" pitchFamily="18" charset="0"/>
              </a:rPr>
              <a:t>PROGRAMLARA İLİŞKİN DEĞERLENDİRME RAPORU HAZIRLANMASI</a:t>
            </a:r>
          </a:p>
        </p:txBody>
      </p:sp>
      <p:sp>
        <p:nvSpPr>
          <p:cNvPr id="35" name="Metin Kutusu 18">
            <a:extLst>
              <a:ext uri="{FF2B5EF4-FFF2-40B4-BE49-F238E27FC236}">
                <a16:creationId xmlns:a16="http://schemas.microsoft.com/office/drawing/2014/main" id="{4AFBC231-41A7-024C-BDE6-468645749FD2}"/>
              </a:ext>
            </a:extLst>
          </p:cNvPr>
          <p:cNvSpPr txBox="1"/>
          <p:nvPr/>
        </p:nvSpPr>
        <p:spPr>
          <a:xfrm>
            <a:off x="9465470" y="7291387"/>
            <a:ext cx="6246018" cy="523875"/>
          </a:xfrm>
          <a:prstGeom prst="rect">
            <a:avLst/>
          </a:prstGeom>
          <a:solidFill>
            <a:srgbClr val="FFAB51"/>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650" dirty="0">
                <a:cs typeface="Times New Roman" pitchFamily="18" charset="0"/>
              </a:rPr>
              <a:t>PROGRAMI YÜRÜTEN BİRİMLERİN  KURUL VE KOMİSYONLARINDA  DEĞERLENDİRME</a:t>
            </a:r>
            <a:endParaRPr lang="tr-TR" altLang="tr-TR" sz="2400" dirty="0">
              <a:latin typeface="Times New Roman" pitchFamily="18" charset="0"/>
              <a:cs typeface="Times New Roman" pitchFamily="18" charset="0"/>
            </a:endParaRPr>
          </a:p>
        </p:txBody>
      </p:sp>
      <p:sp>
        <p:nvSpPr>
          <p:cNvPr id="36" name="Left Arrow 35">
            <a:extLst>
              <a:ext uri="{FF2B5EF4-FFF2-40B4-BE49-F238E27FC236}">
                <a16:creationId xmlns:a16="http://schemas.microsoft.com/office/drawing/2014/main" id="{650B10CA-873D-8040-AC59-B4D57D9488DD}"/>
              </a:ext>
            </a:extLst>
          </p:cNvPr>
          <p:cNvSpPr/>
          <p:nvPr/>
        </p:nvSpPr>
        <p:spPr>
          <a:xfrm>
            <a:off x="6754655" y="6378495"/>
            <a:ext cx="2657475" cy="3524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51225" name="TextBox 5">
            <a:extLst>
              <a:ext uri="{FF2B5EF4-FFF2-40B4-BE49-F238E27FC236}">
                <a16:creationId xmlns:a16="http://schemas.microsoft.com/office/drawing/2014/main" id="{7EACDCC5-91B4-9341-9435-1C6573413663}"/>
              </a:ext>
            </a:extLst>
          </p:cNvPr>
          <p:cNvSpPr txBox="1">
            <a:spLocks noChangeArrowheads="1"/>
          </p:cNvSpPr>
          <p:nvPr/>
        </p:nvSpPr>
        <p:spPr bwMode="auto">
          <a:xfrm>
            <a:off x="454820" y="364333"/>
            <a:ext cx="159496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tr-TR" altLang="tr-TR" sz="4800" b="1" dirty="0">
                <a:solidFill>
                  <a:srgbClr val="00B0F0"/>
                </a:solidFill>
              </a:rPr>
              <a:t>PUKÖ Çevrimi</a:t>
            </a:r>
          </a:p>
          <a:p>
            <a:pPr eaLnBrk="1" hangingPunct="1">
              <a:lnSpc>
                <a:spcPct val="100000"/>
              </a:lnSpc>
              <a:spcBef>
                <a:spcPct val="0"/>
              </a:spcBef>
              <a:buFont typeface="Arial" panose="020B0604020202020204" pitchFamily="34" charset="0"/>
              <a:buNone/>
            </a:pPr>
            <a:r>
              <a:rPr lang="tr-TR" altLang="tr-TR" sz="3600" b="1" dirty="0">
                <a:solidFill>
                  <a:srgbClr val="00B0F0"/>
                </a:solidFill>
              </a:rPr>
              <a:t>(Alt Ölçüt: Eğitim  Programı Tasarımı)</a:t>
            </a:r>
            <a:endParaRPr lang="en-US" altLang="tr-TR" sz="3600" b="1" dirty="0">
              <a:solidFill>
                <a:srgbClr val="00B0F0"/>
              </a:solidFill>
            </a:endParaRPr>
          </a:p>
        </p:txBody>
      </p:sp>
      <p:sp>
        <p:nvSpPr>
          <p:cNvPr id="3" name="Metin Kutusu 1">
            <a:extLst>
              <a:ext uri="{FF2B5EF4-FFF2-40B4-BE49-F238E27FC236}">
                <a16:creationId xmlns:a16="http://schemas.microsoft.com/office/drawing/2014/main" id="{A41C2FD2-BB3C-4C0E-A80F-494FEC54AD50}"/>
              </a:ext>
            </a:extLst>
          </p:cNvPr>
          <p:cNvSpPr txBox="1"/>
          <p:nvPr/>
        </p:nvSpPr>
        <p:spPr bwMode="auto">
          <a:xfrm>
            <a:off x="12151520" y="2616575"/>
            <a:ext cx="4774406" cy="457200"/>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solidFill>
                  <a:schemeClr val="bg1"/>
                </a:solidFill>
                <a:cs typeface="Times New Roman" pitchFamily="18" charset="0"/>
              </a:rPr>
              <a:t>TYYÇ (Türkiye Yükseköğretim Yeterllilikler Çerçevesi)</a:t>
            </a:r>
          </a:p>
        </p:txBody>
      </p:sp>
      <p:sp>
        <p:nvSpPr>
          <p:cNvPr id="4" name="Metin Kutusu 2">
            <a:extLst>
              <a:ext uri="{FF2B5EF4-FFF2-40B4-BE49-F238E27FC236}">
                <a16:creationId xmlns:a16="http://schemas.microsoft.com/office/drawing/2014/main" id="{6F1A3F5B-389C-4CF3-8A12-A77555C67DA9}"/>
              </a:ext>
            </a:extLst>
          </p:cNvPr>
          <p:cNvSpPr txBox="1"/>
          <p:nvPr/>
        </p:nvSpPr>
        <p:spPr bwMode="auto">
          <a:xfrm>
            <a:off x="12151520" y="3171923"/>
            <a:ext cx="4774406" cy="664368"/>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dirty="0">
                <a:solidFill>
                  <a:schemeClr val="bg1"/>
                </a:solidFill>
                <a:cs typeface="Times New Roman" pitchFamily="18" charset="0"/>
              </a:rPr>
              <a:t>Alan Yeterlilikleri,(varsa), ÇEP (Çekirdek Eğitim Progrsmı (varsa</a:t>
            </a:r>
          </a:p>
        </p:txBody>
      </p:sp>
      <p:sp>
        <p:nvSpPr>
          <p:cNvPr id="6" name="Metin Kutusu 5">
            <a:extLst>
              <a:ext uri="{FF2B5EF4-FFF2-40B4-BE49-F238E27FC236}">
                <a16:creationId xmlns:a16="http://schemas.microsoft.com/office/drawing/2014/main" id="{7DA121FB-25AB-4231-9DFF-53BDB124B09D}"/>
              </a:ext>
            </a:extLst>
          </p:cNvPr>
          <p:cNvSpPr txBox="1"/>
          <p:nvPr/>
        </p:nvSpPr>
        <p:spPr bwMode="auto">
          <a:xfrm>
            <a:off x="12151520" y="3919907"/>
            <a:ext cx="4774406" cy="483393"/>
          </a:xfrm>
          <a:prstGeom prst="rect">
            <a:avLst/>
          </a:prstGeom>
          <a:solidFill>
            <a:schemeClr val="bg1">
              <a:lumMod val="85000"/>
            </a:schemeClr>
          </a:solidFill>
          <a:ln w="6350">
            <a:solidFill>
              <a:schemeClr val="bg1">
                <a:lumMod val="50000"/>
              </a:schemeClr>
            </a:solidFill>
          </a:ln>
        </p:spPr>
        <p:txBody>
          <a:bodyPr anchor="ctr"/>
          <a:lstStyle/>
          <a:p>
            <a:pPr algn="ctr">
              <a:defRPr/>
            </a:pPr>
            <a:r>
              <a:rPr lang="tr-TR" altLang="tr-TR" sz="1575" dirty="0">
                <a:solidFill>
                  <a:schemeClr val="bg1"/>
                </a:solidFill>
                <a:cs typeface="Times New Roman" pitchFamily="18" charset="0"/>
              </a:rPr>
              <a:t>EÜ Eğitim-Öğretim Politikası</a:t>
            </a:r>
            <a:endParaRPr lang="tr-TR" altLang="tr-TR" sz="2100" dirty="0">
              <a:solidFill>
                <a:schemeClr val="bg1"/>
              </a:solidFill>
              <a:latin typeface="Times New Roman" pitchFamily="18" charset="0"/>
              <a:cs typeface="Times New Roman" pitchFamily="18" charset="0"/>
            </a:endParaRPr>
          </a:p>
        </p:txBody>
      </p:sp>
      <p:sp>
        <p:nvSpPr>
          <p:cNvPr id="7" name="Metin Kutusu 5">
            <a:extLst>
              <a:ext uri="{FF2B5EF4-FFF2-40B4-BE49-F238E27FC236}">
                <a16:creationId xmlns:a16="http://schemas.microsoft.com/office/drawing/2014/main" id="{65CF6CBC-DD1C-45C1-A80D-C4D22BA722F0}"/>
              </a:ext>
            </a:extLst>
          </p:cNvPr>
          <p:cNvSpPr txBox="1"/>
          <p:nvPr/>
        </p:nvSpPr>
        <p:spPr bwMode="auto">
          <a:xfrm>
            <a:off x="12151520" y="4474737"/>
            <a:ext cx="4869656" cy="561975"/>
          </a:xfrm>
          <a:prstGeom prst="rect">
            <a:avLst/>
          </a:prstGeom>
          <a:solidFill>
            <a:schemeClr val="bg1">
              <a:lumMod val="85000"/>
            </a:schemeClr>
          </a:solidFill>
          <a:ln w="6350">
            <a:solidFill>
              <a:schemeClr val="bg1">
                <a:lumMod val="50000"/>
              </a:schemeClr>
            </a:solidFill>
          </a:ln>
        </p:spPr>
        <p:txBody>
          <a:bodyPr anchor="ctr"/>
          <a:lstStyle/>
          <a:p>
            <a:pPr algn="ctr">
              <a:defRPr/>
            </a:pPr>
            <a:r>
              <a:rPr lang="tr-TR" altLang="tr-TR" sz="1575" dirty="0">
                <a:solidFill>
                  <a:schemeClr val="bg1"/>
                </a:solidFill>
                <a:cs typeface="Times New Roman" pitchFamily="18" charset="0"/>
              </a:rPr>
              <a:t>PROGRAM ÇIKTILARI</a:t>
            </a:r>
          </a:p>
        </p:txBody>
      </p:sp>
      <p:pic>
        <p:nvPicPr>
          <p:cNvPr id="30" name="Picture 5"/>
          <p:cNvPicPr>
            <a:picLocks noChangeAspect="1"/>
          </p:cNvPicPr>
          <p:nvPr/>
        </p:nvPicPr>
        <p:blipFill>
          <a:blip r:embed="rId4"/>
          <a:srcRect t="7865" b="7865"/>
          <a:stretch>
            <a:fillRect/>
          </a:stretch>
        </p:blipFill>
        <p:spPr>
          <a:xfrm>
            <a:off x="503167" y="9190592"/>
            <a:ext cx="2998319" cy="732075"/>
          </a:xfrm>
          <a:prstGeom prst="rect">
            <a:avLst/>
          </a:prstGeom>
        </p:spPr>
      </p:pic>
    </p:spTree>
    <p:extLst>
      <p:ext uri="{BB962C8B-B14F-4D97-AF65-F5344CB8AC3E}">
        <p14:creationId xmlns:p14="http://schemas.microsoft.com/office/powerpoint/2010/main" val="2013646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a:extLst>
              <a:ext uri="{FF2B5EF4-FFF2-40B4-BE49-F238E27FC236}">
                <a16:creationId xmlns:a16="http://schemas.microsoft.com/office/drawing/2014/main" id="{B4EDDF0D-9B4F-EA40-B1A3-DF0D0AB305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432"/>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xagon 4">
            <a:extLst>
              <a:ext uri="{FF2B5EF4-FFF2-40B4-BE49-F238E27FC236}">
                <a16:creationId xmlns:a16="http://schemas.microsoft.com/office/drawing/2014/main" id="{1865BF00-176B-8B42-AE23-45E41F222388}"/>
              </a:ext>
            </a:extLst>
          </p:cNvPr>
          <p:cNvSpPr/>
          <p:nvPr/>
        </p:nvSpPr>
        <p:spPr>
          <a:xfrm>
            <a:off x="5529263" y="2883695"/>
            <a:ext cx="2057400" cy="1512093"/>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P</a:t>
            </a:r>
            <a:r>
              <a:rPr lang="tr-TR" sz="2700" b="1" dirty="0"/>
              <a:t>LANLA</a:t>
            </a:r>
          </a:p>
        </p:txBody>
      </p:sp>
      <p:sp>
        <p:nvSpPr>
          <p:cNvPr id="18" name="Hexagon 17">
            <a:extLst>
              <a:ext uri="{FF2B5EF4-FFF2-40B4-BE49-F238E27FC236}">
                <a16:creationId xmlns:a16="http://schemas.microsoft.com/office/drawing/2014/main" id="{FF1CE36D-9B21-2446-8C20-DD5C9D8BFE1E}"/>
              </a:ext>
            </a:extLst>
          </p:cNvPr>
          <p:cNvSpPr/>
          <p:nvPr/>
        </p:nvSpPr>
        <p:spPr>
          <a:xfrm>
            <a:off x="7446170" y="4212433"/>
            <a:ext cx="2197893" cy="1554956"/>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U</a:t>
            </a:r>
            <a:r>
              <a:rPr lang="tr-TR" sz="2700" b="1" dirty="0"/>
              <a:t>YGULA</a:t>
            </a:r>
          </a:p>
        </p:txBody>
      </p:sp>
      <p:sp>
        <p:nvSpPr>
          <p:cNvPr id="19" name="Hexagon 18">
            <a:extLst>
              <a:ext uri="{FF2B5EF4-FFF2-40B4-BE49-F238E27FC236}">
                <a16:creationId xmlns:a16="http://schemas.microsoft.com/office/drawing/2014/main" id="{C85D5D95-72DA-4248-9887-7DF11B017556}"/>
              </a:ext>
            </a:extLst>
          </p:cNvPr>
          <p:cNvSpPr/>
          <p:nvPr/>
        </p:nvSpPr>
        <p:spPr>
          <a:xfrm>
            <a:off x="5250658" y="5414963"/>
            <a:ext cx="2433638" cy="1643063"/>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K</a:t>
            </a:r>
            <a:r>
              <a:rPr lang="tr-TR" sz="2700" b="1" dirty="0"/>
              <a:t>ONTROL ET</a:t>
            </a:r>
          </a:p>
        </p:txBody>
      </p:sp>
      <p:sp>
        <p:nvSpPr>
          <p:cNvPr id="20" name="Hexagon 19">
            <a:extLst>
              <a:ext uri="{FF2B5EF4-FFF2-40B4-BE49-F238E27FC236}">
                <a16:creationId xmlns:a16="http://schemas.microsoft.com/office/drawing/2014/main" id="{87CDBB9E-9D43-F542-BAE3-9A7A06406664}"/>
              </a:ext>
            </a:extLst>
          </p:cNvPr>
          <p:cNvSpPr/>
          <p:nvPr/>
        </p:nvSpPr>
        <p:spPr>
          <a:xfrm>
            <a:off x="3512345" y="4212432"/>
            <a:ext cx="2057400" cy="1514475"/>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solidFill>
                  <a:schemeClr val="bg1"/>
                </a:solidFill>
              </a:rPr>
              <a:t>Ö</a:t>
            </a:r>
            <a:r>
              <a:rPr lang="tr-TR" sz="2700" b="1" dirty="0">
                <a:solidFill>
                  <a:schemeClr val="bg1"/>
                </a:solidFill>
              </a:rPr>
              <a:t>NLEM AL</a:t>
            </a:r>
          </a:p>
        </p:txBody>
      </p:sp>
      <p:sp>
        <p:nvSpPr>
          <p:cNvPr id="9" name="Curved Down Arrow 8">
            <a:extLst>
              <a:ext uri="{FF2B5EF4-FFF2-40B4-BE49-F238E27FC236}">
                <a16:creationId xmlns:a16="http://schemas.microsoft.com/office/drawing/2014/main" id="{06708D98-9A6C-4A45-BDEF-A95E7F2CA9E8}"/>
              </a:ext>
            </a:extLst>
          </p:cNvPr>
          <p:cNvSpPr/>
          <p:nvPr/>
        </p:nvSpPr>
        <p:spPr>
          <a:xfrm rot="2360396">
            <a:off x="7474745" y="3171826"/>
            <a:ext cx="1671638" cy="72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2" name="Curved Down Arrow 21">
            <a:extLst>
              <a:ext uri="{FF2B5EF4-FFF2-40B4-BE49-F238E27FC236}">
                <a16:creationId xmlns:a16="http://schemas.microsoft.com/office/drawing/2014/main" id="{A58F0793-B251-E54C-9866-9B093CA4F46E}"/>
              </a:ext>
            </a:extLst>
          </p:cNvPr>
          <p:cNvSpPr/>
          <p:nvPr/>
        </p:nvSpPr>
        <p:spPr>
          <a:xfrm rot="8456817">
            <a:off x="7379495" y="6155533"/>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7" name="Curved Down Arrow 26">
            <a:extLst>
              <a:ext uri="{FF2B5EF4-FFF2-40B4-BE49-F238E27FC236}">
                <a16:creationId xmlns:a16="http://schemas.microsoft.com/office/drawing/2014/main" id="{B758D8F7-DFB5-364A-896F-F81DEE977071}"/>
              </a:ext>
            </a:extLst>
          </p:cNvPr>
          <p:cNvSpPr/>
          <p:nvPr/>
        </p:nvSpPr>
        <p:spPr>
          <a:xfrm rot="13059305">
            <a:off x="3855245" y="6096001"/>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9" name="Curved Down Arrow 28">
            <a:extLst>
              <a:ext uri="{FF2B5EF4-FFF2-40B4-BE49-F238E27FC236}">
                <a16:creationId xmlns:a16="http://schemas.microsoft.com/office/drawing/2014/main" id="{B4A7B866-31CF-8A44-8FA5-6EA22F129F71}"/>
              </a:ext>
            </a:extLst>
          </p:cNvPr>
          <p:cNvSpPr/>
          <p:nvPr/>
        </p:nvSpPr>
        <p:spPr>
          <a:xfrm rot="19387408">
            <a:off x="4093370" y="3090863"/>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30" name="Metin Kutusu 1">
            <a:extLst>
              <a:ext uri="{FF2B5EF4-FFF2-40B4-BE49-F238E27FC236}">
                <a16:creationId xmlns:a16="http://schemas.microsoft.com/office/drawing/2014/main" id="{10BB13F9-C6BE-FB42-8D6B-1DC36A89F9EB}"/>
              </a:ext>
            </a:extLst>
          </p:cNvPr>
          <p:cNvSpPr txBox="1"/>
          <p:nvPr/>
        </p:nvSpPr>
        <p:spPr>
          <a:xfrm>
            <a:off x="13199270" y="2576513"/>
            <a:ext cx="4774406" cy="619125"/>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EGE ÜNİVERSİTESİ</a:t>
            </a:r>
          </a:p>
          <a:p>
            <a:pPr algn="ctr">
              <a:defRPr/>
            </a:pPr>
            <a:r>
              <a:rPr lang="tr-TR" altLang="tr-TR" sz="1500">
                <a:solidFill>
                  <a:schemeClr val="bg1"/>
                </a:solidFill>
                <a:cs typeface="Times New Roman" pitchFamily="18" charset="0"/>
              </a:rPr>
              <a:t>2019-2023 STRATEJİK PLANI</a:t>
            </a:r>
          </a:p>
        </p:txBody>
      </p:sp>
      <p:sp>
        <p:nvSpPr>
          <p:cNvPr id="31" name="Metin Kutusu 2">
            <a:extLst>
              <a:ext uri="{FF2B5EF4-FFF2-40B4-BE49-F238E27FC236}">
                <a16:creationId xmlns:a16="http://schemas.microsoft.com/office/drawing/2014/main" id="{188725FF-E5DF-5C4A-981F-F7867E3AF5BA}"/>
              </a:ext>
            </a:extLst>
          </p:cNvPr>
          <p:cNvSpPr txBox="1"/>
          <p:nvPr/>
        </p:nvSpPr>
        <p:spPr>
          <a:xfrm>
            <a:off x="13199270" y="3319463"/>
            <a:ext cx="4774406" cy="616745"/>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EGE ÜNİVERSİTESİ</a:t>
            </a:r>
          </a:p>
          <a:p>
            <a:pPr algn="ctr">
              <a:defRPr/>
            </a:pPr>
            <a:r>
              <a:rPr lang="tr-TR" altLang="tr-TR" sz="1500">
                <a:solidFill>
                  <a:schemeClr val="bg1"/>
                </a:solidFill>
                <a:cs typeface="Times New Roman" pitchFamily="18" charset="0"/>
              </a:rPr>
              <a:t>EĞİTİM ÖĞRETİM POLİTİKA VE STRATEJİLERİ</a:t>
            </a:r>
          </a:p>
        </p:txBody>
      </p:sp>
      <p:sp>
        <p:nvSpPr>
          <p:cNvPr id="32" name="Metin Kutusu 5">
            <a:extLst>
              <a:ext uri="{FF2B5EF4-FFF2-40B4-BE49-F238E27FC236}">
                <a16:creationId xmlns:a16="http://schemas.microsoft.com/office/drawing/2014/main" id="{F4403768-59FB-D44D-8543-ED5F3726296A}"/>
              </a:ext>
            </a:extLst>
          </p:cNvPr>
          <p:cNvSpPr txBox="1"/>
          <p:nvPr/>
        </p:nvSpPr>
        <p:spPr>
          <a:xfrm>
            <a:off x="13180220" y="4031457"/>
            <a:ext cx="4869656" cy="619125"/>
          </a:xfrm>
          <a:prstGeom prst="rect">
            <a:avLst/>
          </a:prstGeom>
          <a:solidFill>
            <a:schemeClr val="bg1">
              <a:lumMod val="85000"/>
            </a:schemeClr>
          </a:solidFill>
          <a:ln w="6350">
            <a:solidFill>
              <a:schemeClr val="bg1">
                <a:lumMod val="50000"/>
              </a:schemeClr>
            </a:solidFill>
          </a:ln>
        </p:spPr>
        <p:txBody>
          <a:bodyPr anchor="ctr"/>
          <a:lstStyle/>
          <a:p>
            <a:pPr algn="ctr">
              <a:defRPr/>
            </a:pPr>
            <a:r>
              <a:rPr lang="tr-TR" sz="1575" dirty="0">
                <a:solidFill>
                  <a:schemeClr val="bg1"/>
                </a:solidFill>
                <a:ea typeface="Times New Roman" panose="02020603050405020304" pitchFamily="18" charset="0"/>
              </a:rPr>
              <a:t>PROGRAM KAZANIMLARI</a:t>
            </a:r>
            <a:endParaRPr lang="tr-TR" dirty="0">
              <a:solidFill>
                <a:schemeClr val="bg1"/>
              </a:solidFill>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8A8268DE-50B7-0642-9E9A-0B244F9659FA}"/>
              </a:ext>
            </a:extLst>
          </p:cNvPr>
          <p:cNvSpPr txBox="1"/>
          <p:nvPr/>
        </p:nvSpPr>
        <p:spPr>
          <a:xfrm>
            <a:off x="9998870" y="2926558"/>
            <a:ext cx="2071688" cy="1338828"/>
          </a:xfrm>
          <a:prstGeom prst="rect">
            <a:avLst/>
          </a:prstGeom>
          <a:solidFill>
            <a:schemeClr val="bg1">
              <a:lumMod val="85000"/>
            </a:schemeClr>
          </a:solidFill>
        </p:spPr>
        <p:txBody>
          <a:bodyPr>
            <a:spAutoFit/>
          </a:bodyPr>
          <a:lstStyle/>
          <a:p>
            <a:pPr>
              <a:defRPr/>
            </a:pPr>
            <a:r>
              <a:rPr lang="tr-TR" sz="2700" dirty="0">
                <a:solidFill>
                  <a:schemeClr val="bg1"/>
                </a:solidFill>
              </a:rPr>
              <a:t>EĞİTİM PROGRAM TASARIMI</a:t>
            </a:r>
          </a:p>
        </p:txBody>
      </p:sp>
      <p:sp>
        <p:nvSpPr>
          <p:cNvPr id="14" name="Left Arrow 13">
            <a:extLst>
              <a:ext uri="{FF2B5EF4-FFF2-40B4-BE49-F238E27FC236}">
                <a16:creationId xmlns:a16="http://schemas.microsoft.com/office/drawing/2014/main" id="{0C6BCC6F-49F8-C245-983D-A0DC3E6FF21E}"/>
              </a:ext>
            </a:extLst>
          </p:cNvPr>
          <p:cNvSpPr/>
          <p:nvPr/>
        </p:nvSpPr>
        <p:spPr>
          <a:xfrm>
            <a:off x="12111038" y="3450433"/>
            <a:ext cx="912020" cy="404813"/>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3" name="Left Arrow 32">
            <a:extLst>
              <a:ext uri="{FF2B5EF4-FFF2-40B4-BE49-F238E27FC236}">
                <a16:creationId xmlns:a16="http://schemas.microsoft.com/office/drawing/2014/main" id="{8FF88A25-F155-2843-8C96-B303DB6DA2C7}"/>
              </a:ext>
            </a:extLst>
          </p:cNvPr>
          <p:cNvSpPr/>
          <p:nvPr/>
        </p:nvSpPr>
        <p:spPr>
          <a:xfrm>
            <a:off x="7684295" y="3371850"/>
            <a:ext cx="2255043" cy="402432"/>
          </a:xfrm>
          <a:prstGeom prst="leftArrow">
            <a:avLst/>
          </a:prstGeom>
          <a:solidFill>
            <a:schemeClr val="bg1">
              <a:lumMod val="8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5" name="Metin Kutusu 7">
            <a:extLst>
              <a:ext uri="{FF2B5EF4-FFF2-40B4-BE49-F238E27FC236}">
                <a16:creationId xmlns:a16="http://schemas.microsoft.com/office/drawing/2014/main" id="{BF2C59B5-623B-0948-B47E-F41C27A3C93D}"/>
              </a:ext>
            </a:extLst>
          </p:cNvPr>
          <p:cNvSpPr txBox="1"/>
          <p:nvPr/>
        </p:nvSpPr>
        <p:spPr>
          <a:xfrm>
            <a:off x="13180220" y="4802982"/>
            <a:ext cx="4850606" cy="616743"/>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b="1">
                <a:solidFill>
                  <a:schemeClr val="bg1"/>
                </a:solidFill>
                <a:cs typeface="Times New Roman" pitchFamily="18" charset="0"/>
              </a:rPr>
              <a:t>EĞİTİM VE ÖĞRETİM PROGRAMLARININ UYGULANMASI</a:t>
            </a:r>
            <a:endParaRPr lang="tr-TR" altLang="tr-TR">
              <a:solidFill>
                <a:schemeClr val="bg1"/>
              </a:solidFill>
              <a:latin typeface="Times New Roman" pitchFamily="18" charset="0"/>
              <a:cs typeface="Times New Roman" pitchFamily="18" charset="0"/>
            </a:endParaRPr>
          </a:p>
        </p:txBody>
      </p:sp>
      <p:sp>
        <p:nvSpPr>
          <p:cNvPr id="28" name="Left Arrow 27">
            <a:extLst>
              <a:ext uri="{FF2B5EF4-FFF2-40B4-BE49-F238E27FC236}">
                <a16:creationId xmlns:a16="http://schemas.microsoft.com/office/drawing/2014/main" id="{9746C008-E77C-3648-8A42-B4651D96EF61}"/>
              </a:ext>
            </a:extLst>
          </p:cNvPr>
          <p:cNvSpPr/>
          <p:nvPr/>
        </p:nvSpPr>
        <p:spPr>
          <a:xfrm>
            <a:off x="9644063" y="4888708"/>
            <a:ext cx="3414713" cy="404813"/>
          </a:xfrm>
          <a:prstGeom prst="leftArrow">
            <a:avLst/>
          </a:prstGeom>
          <a:solidFill>
            <a:schemeClr val="bg2">
              <a:lumMod val="9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6" name="Metin Kutusu 8">
            <a:extLst>
              <a:ext uri="{FF2B5EF4-FFF2-40B4-BE49-F238E27FC236}">
                <a16:creationId xmlns:a16="http://schemas.microsoft.com/office/drawing/2014/main" id="{4BD725AF-0B3D-9347-B58D-AE9955965328}"/>
              </a:ext>
            </a:extLst>
          </p:cNvPr>
          <p:cNvSpPr txBox="1"/>
          <p:nvPr/>
        </p:nvSpPr>
        <p:spPr>
          <a:xfrm>
            <a:off x="10422732" y="5755482"/>
            <a:ext cx="6246018" cy="533400"/>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PROGRAM VE DERS KAZANIMLARININ İZLENMESİ</a:t>
            </a:r>
          </a:p>
        </p:txBody>
      </p:sp>
      <p:sp>
        <p:nvSpPr>
          <p:cNvPr id="34" name="Metin Kutusu 9">
            <a:extLst>
              <a:ext uri="{FF2B5EF4-FFF2-40B4-BE49-F238E27FC236}">
                <a16:creationId xmlns:a16="http://schemas.microsoft.com/office/drawing/2014/main" id="{9B35056C-F6BE-BB46-9B12-98A4E4C5DDA0}"/>
              </a:ext>
            </a:extLst>
          </p:cNvPr>
          <p:cNvSpPr txBox="1"/>
          <p:nvPr/>
        </p:nvSpPr>
        <p:spPr>
          <a:xfrm>
            <a:off x="10422732" y="6374607"/>
            <a:ext cx="6246018" cy="619125"/>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PROGRAMLARA İLİŞKİN DEĞERLENDİRME RAPORU HAZIRLANMASI</a:t>
            </a:r>
          </a:p>
        </p:txBody>
      </p:sp>
      <p:sp>
        <p:nvSpPr>
          <p:cNvPr id="35" name="Metin Kutusu 18">
            <a:extLst>
              <a:ext uri="{FF2B5EF4-FFF2-40B4-BE49-F238E27FC236}">
                <a16:creationId xmlns:a16="http://schemas.microsoft.com/office/drawing/2014/main" id="{0EED36F1-8F29-9440-A301-D909135F0F83}"/>
              </a:ext>
            </a:extLst>
          </p:cNvPr>
          <p:cNvSpPr txBox="1"/>
          <p:nvPr/>
        </p:nvSpPr>
        <p:spPr>
          <a:xfrm>
            <a:off x="10422732" y="7065170"/>
            <a:ext cx="6246018" cy="523875"/>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EGE ÜNİVERSİTESİ KURUL VE KOMİSYONLARINDA  DEĞERLENDİRME</a:t>
            </a:r>
            <a:endParaRPr lang="tr-TR" altLang="tr-TR">
              <a:solidFill>
                <a:schemeClr val="bg1"/>
              </a:solidFill>
              <a:latin typeface="Times New Roman" pitchFamily="18" charset="0"/>
              <a:cs typeface="Times New Roman" pitchFamily="18" charset="0"/>
            </a:endParaRPr>
          </a:p>
        </p:txBody>
      </p:sp>
      <p:sp>
        <p:nvSpPr>
          <p:cNvPr id="36" name="Left Arrow 35">
            <a:extLst>
              <a:ext uri="{FF2B5EF4-FFF2-40B4-BE49-F238E27FC236}">
                <a16:creationId xmlns:a16="http://schemas.microsoft.com/office/drawing/2014/main" id="{46AAE9EE-8E07-9A4E-A633-5F2D66EC89A6}"/>
              </a:ext>
            </a:extLst>
          </p:cNvPr>
          <p:cNvSpPr/>
          <p:nvPr/>
        </p:nvSpPr>
        <p:spPr>
          <a:xfrm>
            <a:off x="7627145" y="6236495"/>
            <a:ext cx="2657475" cy="352425"/>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7" name="Metin Kutusu 12">
            <a:extLst>
              <a:ext uri="{FF2B5EF4-FFF2-40B4-BE49-F238E27FC236}">
                <a16:creationId xmlns:a16="http://schemas.microsoft.com/office/drawing/2014/main" id="{4E1885F6-D154-954F-B8D0-884A19E8B916}"/>
              </a:ext>
            </a:extLst>
          </p:cNvPr>
          <p:cNvSpPr txBox="1"/>
          <p:nvPr/>
        </p:nvSpPr>
        <p:spPr>
          <a:xfrm>
            <a:off x="454820" y="4455320"/>
            <a:ext cx="2383631" cy="890588"/>
          </a:xfrm>
          <a:prstGeom prst="rect">
            <a:avLst/>
          </a:prstGeom>
          <a:solidFill>
            <a:schemeClr val="accent2">
              <a:lumMod val="7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2100" b="1">
                <a:solidFill>
                  <a:srgbClr val="FFFFFF"/>
                </a:solidFill>
                <a:cs typeface="Times New Roman" pitchFamily="18" charset="0"/>
              </a:rPr>
              <a:t>İYİLEŞTİRME PLANLARI</a:t>
            </a:r>
            <a:endParaRPr lang="tr-TR" altLang="tr-TR">
              <a:latin typeface="Times New Roman" pitchFamily="18" charset="0"/>
              <a:cs typeface="Times New Roman" pitchFamily="18" charset="0"/>
            </a:endParaRPr>
          </a:p>
        </p:txBody>
      </p:sp>
      <p:sp>
        <p:nvSpPr>
          <p:cNvPr id="38" name="Left Arrow 37">
            <a:extLst>
              <a:ext uri="{FF2B5EF4-FFF2-40B4-BE49-F238E27FC236}">
                <a16:creationId xmlns:a16="http://schemas.microsoft.com/office/drawing/2014/main" id="{787902BC-4CCB-9840-BB71-19C4053D2C33}"/>
              </a:ext>
            </a:extLst>
          </p:cNvPr>
          <p:cNvSpPr/>
          <p:nvPr/>
        </p:nvSpPr>
        <p:spPr>
          <a:xfrm rot="10800000">
            <a:off x="2843213" y="4710113"/>
            <a:ext cx="688182" cy="5167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53275" name="TextBox 5">
            <a:extLst>
              <a:ext uri="{FF2B5EF4-FFF2-40B4-BE49-F238E27FC236}">
                <a16:creationId xmlns:a16="http://schemas.microsoft.com/office/drawing/2014/main" id="{690B8469-C55B-0445-980A-A461EA11B472}"/>
              </a:ext>
            </a:extLst>
          </p:cNvPr>
          <p:cNvSpPr txBox="1">
            <a:spLocks noChangeArrowheads="1"/>
          </p:cNvSpPr>
          <p:nvPr/>
        </p:nvSpPr>
        <p:spPr bwMode="auto">
          <a:xfrm>
            <a:off x="454820" y="364333"/>
            <a:ext cx="159496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tr-TR" altLang="tr-TR" sz="4800" b="1" dirty="0">
                <a:solidFill>
                  <a:srgbClr val="00B0F0"/>
                </a:solidFill>
              </a:rPr>
              <a:t>PUKÖ Çevrimi</a:t>
            </a:r>
          </a:p>
          <a:p>
            <a:pPr eaLnBrk="1" hangingPunct="1">
              <a:lnSpc>
                <a:spcPct val="100000"/>
              </a:lnSpc>
              <a:spcBef>
                <a:spcPct val="0"/>
              </a:spcBef>
              <a:buFont typeface="Arial" panose="020B0604020202020204" pitchFamily="34" charset="0"/>
              <a:buNone/>
            </a:pPr>
            <a:r>
              <a:rPr lang="tr-TR" altLang="tr-TR" sz="3600" b="1" dirty="0">
                <a:solidFill>
                  <a:srgbClr val="00B0F0"/>
                </a:solidFill>
              </a:rPr>
              <a:t>(Alt Ölçüt: Eğitim  Programı Tasarımı)</a:t>
            </a:r>
            <a:endParaRPr lang="en-US" altLang="tr-TR" sz="3600" b="1" dirty="0">
              <a:solidFill>
                <a:srgbClr val="00B0F0"/>
              </a:solidFill>
            </a:endParaRPr>
          </a:p>
        </p:txBody>
      </p:sp>
      <p:pic>
        <p:nvPicPr>
          <p:cNvPr id="39" name="Picture 5"/>
          <p:cNvPicPr>
            <a:picLocks noChangeAspect="1"/>
          </p:cNvPicPr>
          <p:nvPr/>
        </p:nvPicPr>
        <p:blipFill>
          <a:blip r:embed="rId4"/>
          <a:srcRect t="7865" b="7865"/>
          <a:stretch>
            <a:fillRect/>
          </a:stretch>
        </p:blipFill>
        <p:spPr>
          <a:xfrm>
            <a:off x="454820" y="9183594"/>
            <a:ext cx="2998319" cy="789580"/>
          </a:xfrm>
          <a:prstGeom prst="rect">
            <a:avLst/>
          </a:prstGeom>
        </p:spPr>
      </p:pic>
    </p:spTree>
    <p:extLst>
      <p:ext uri="{BB962C8B-B14F-4D97-AF65-F5344CB8AC3E}">
        <p14:creationId xmlns:p14="http://schemas.microsoft.com/office/powerpoint/2010/main" val="2566560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EDEA"/>
        </a:solidFill>
        <a:effectLst/>
      </p:bgPr>
    </p:bg>
    <p:spTree>
      <p:nvGrpSpPr>
        <p:cNvPr id="1" name=""/>
        <p:cNvGrpSpPr/>
        <p:nvPr/>
      </p:nvGrpSpPr>
      <p:grpSpPr>
        <a:xfrm>
          <a:off x="0" y="0"/>
          <a:ext cx="0" cy="0"/>
          <a:chOff x="0" y="0"/>
          <a:chExt cx="0" cy="0"/>
        </a:xfrm>
      </p:grpSpPr>
      <p:sp>
        <p:nvSpPr>
          <p:cNvPr id="2" name="AutoShape 2"/>
          <p:cNvSpPr/>
          <p:nvPr/>
        </p:nvSpPr>
        <p:spPr>
          <a:xfrm>
            <a:off x="304801" y="1866900"/>
            <a:ext cx="7010399" cy="6400800"/>
          </a:xfrm>
          <a:prstGeom prst="rect">
            <a:avLst/>
          </a:prstGeom>
          <a:solidFill>
            <a:srgbClr val="F6F6F6"/>
          </a:solidFill>
        </p:spPr>
      </p:sp>
      <p:grpSp>
        <p:nvGrpSpPr>
          <p:cNvPr id="3" name="Group 3"/>
          <p:cNvGrpSpPr/>
          <p:nvPr/>
        </p:nvGrpSpPr>
        <p:grpSpPr>
          <a:xfrm>
            <a:off x="1373359" y="4626442"/>
            <a:ext cx="8983595" cy="5367459"/>
            <a:chOff x="0" y="802904"/>
            <a:chExt cx="11978128" cy="7156611"/>
          </a:xfrm>
        </p:grpSpPr>
        <p:sp>
          <p:nvSpPr>
            <p:cNvPr id="4" name="TextBox 4"/>
            <p:cNvSpPr txBox="1"/>
            <p:nvPr/>
          </p:nvSpPr>
          <p:spPr>
            <a:xfrm>
              <a:off x="0" y="2944572"/>
              <a:ext cx="9846873" cy="5014943"/>
            </a:xfrm>
            <a:prstGeom prst="rect">
              <a:avLst/>
            </a:prstGeom>
          </p:spPr>
          <p:txBody>
            <a:bodyPr lIns="0" tIns="0" rIns="0" bIns="0" rtlCol="0" anchor="t">
              <a:spAutoFit/>
            </a:bodyPr>
            <a:lstStyle/>
            <a:p>
              <a:pPr>
                <a:lnSpc>
                  <a:spcPts val="4317"/>
                </a:lnSpc>
              </a:pPr>
              <a:endParaRPr/>
            </a:p>
            <a:p>
              <a:pPr>
                <a:lnSpc>
                  <a:spcPts val="4317"/>
                </a:lnSpc>
              </a:pPr>
              <a:endParaRPr/>
            </a:p>
            <a:p>
              <a:pPr>
                <a:lnSpc>
                  <a:spcPts val="4317"/>
                </a:lnSpc>
              </a:pPr>
              <a:endParaRPr/>
            </a:p>
            <a:p>
              <a:pPr>
                <a:lnSpc>
                  <a:spcPts val="4317"/>
                </a:lnSpc>
              </a:pPr>
              <a:endParaRPr/>
            </a:p>
            <a:p>
              <a:pPr>
                <a:lnSpc>
                  <a:spcPts val="12885"/>
                </a:lnSpc>
              </a:pPr>
              <a:endParaRPr/>
            </a:p>
          </p:txBody>
        </p:sp>
        <p:sp>
          <p:nvSpPr>
            <p:cNvPr id="5" name="TextBox 5"/>
            <p:cNvSpPr txBox="1"/>
            <p:nvPr/>
          </p:nvSpPr>
          <p:spPr>
            <a:xfrm>
              <a:off x="2131255" y="802904"/>
              <a:ext cx="9846873" cy="1175621"/>
            </a:xfrm>
            <a:prstGeom prst="rect">
              <a:avLst/>
            </a:prstGeom>
          </p:spPr>
          <p:txBody>
            <a:bodyPr lIns="0" tIns="0" rIns="0" bIns="0" rtlCol="0" anchor="t">
              <a:spAutoFit/>
            </a:bodyPr>
            <a:lstStyle/>
            <a:p>
              <a:pPr>
                <a:lnSpc>
                  <a:spcPts val="7522"/>
                </a:lnSpc>
              </a:pPr>
              <a:r>
                <a:rPr lang="tr-TR" sz="5400" spc="-70" dirty="0">
                  <a:solidFill>
                    <a:srgbClr val="363839"/>
                  </a:solidFill>
                  <a:latin typeface="Georgia" panose="02040502050405020303" pitchFamily="18" charset="0"/>
                </a:rPr>
                <a:t>İÇERİK</a:t>
              </a:r>
              <a:endParaRPr lang="en-US" sz="5400" spc="-70" dirty="0">
                <a:solidFill>
                  <a:srgbClr val="363839"/>
                </a:solidFill>
                <a:latin typeface="Georgia" panose="02040502050405020303" pitchFamily="18" charset="0"/>
              </a:endParaRPr>
            </a:p>
          </p:txBody>
        </p:sp>
      </p:grpSp>
      <p:pic>
        <p:nvPicPr>
          <p:cNvPr id="7" name="Picture 7"/>
          <p:cNvPicPr>
            <a:picLocks noChangeAspect="1"/>
          </p:cNvPicPr>
          <p:nvPr/>
        </p:nvPicPr>
        <p:blipFill>
          <a:blip r:embed="rId2"/>
          <a:srcRect t="7865" b="7865"/>
          <a:stretch>
            <a:fillRect/>
          </a:stretch>
        </p:blipFill>
        <p:spPr>
          <a:xfrm>
            <a:off x="570200" y="476881"/>
            <a:ext cx="1290357" cy="339804"/>
          </a:xfrm>
          <a:prstGeom prst="rect">
            <a:avLst/>
          </a:prstGeom>
        </p:spPr>
      </p:pic>
      <p:sp>
        <p:nvSpPr>
          <p:cNvPr id="8" name="AutoShape 2"/>
          <p:cNvSpPr/>
          <p:nvPr/>
        </p:nvSpPr>
        <p:spPr>
          <a:xfrm>
            <a:off x="8001000" y="476881"/>
            <a:ext cx="9906000" cy="9517019"/>
          </a:xfrm>
          <a:prstGeom prst="rect">
            <a:avLst/>
          </a:prstGeom>
          <a:solidFill>
            <a:srgbClr val="F6F6F6"/>
          </a:solidFill>
        </p:spPr>
        <p:txBody>
          <a:bodyPr/>
          <a:lstStyle/>
          <a:p>
            <a:endParaRPr lang="tr-TR" sz="4000" spc="49" dirty="0">
              <a:latin typeface="Times New Roman" panose="02020603050405020304" pitchFamily="18" charset="0"/>
              <a:cs typeface="Times New Roman" panose="02020603050405020304" pitchFamily="18" charset="0"/>
            </a:endParaRPr>
          </a:p>
          <a:p>
            <a:endParaRPr lang="tr-TR" sz="4000" spc="49" dirty="0">
              <a:latin typeface="Times New Roman" panose="02020603050405020304" pitchFamily="18" charset="0"/>
              <a:cs typeface="Times New Roman" panose="02020603050405020304" pitchFamily="18" charset="0"/>
            </a:endParaRPr>
          </a:p>
          <a:p>
            <a:endParaRPr lang="tr-TR" sz="4000" spc="49"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altLang="tr-TR" sz="4000" dirty="0">
                <a:latin typeface="Times New Roman" panose="02020603050405020304" pitchFamily="18" charset="0"/>
                <a:cs typeface="Times New Roman" panose="02020603050405020304" pitchFamily="18" charset="0"/>
              </a:rPr>
              <a:t>Kurumsal Dış Değerlendirme Süreci</a:t>
            </a:r>
          </a:p>
          <a:p>
            <a:pPr marL="285750" indent="-285750">
              <a:buFont typeface="Wingdings" panose="05000000000000000000" pitchFamily="2" charset="2"/>
              <a:buChar char="Ø"/>
            </a:pPr>
            <a:r>
              <a:rPr lang="tr-TR" altLang="tr-TR" sz="4000" dirty="0">
                <a:latin typeface="Times New Roman" panose="02020603050405020304" pitchFamily="18" charset="0"/>
                <a:cs typeface="Times New Roman" panose="02020603050405020304" pitchFamily="18" charset="0"/>
              </a:rPr>
              <a:t>Kurumsal Akreditasyon Programı Süreci (KAP)</a:t>
            </a:r>
          </a:p>
          <a:p>
            <a:pPr marL="285750" indent="-285750">
              <a:buFont typeface="Wingdings" panose="05000000000000000000" pitchFamily="2" charset="2"/>
              <a:buChar char="Ø"/>
            </a:pPr>
            <a:r>
              <a:rPr lang="tr-TR" altLang="tr-TR" sz="4000" dirty="0">
                <a:latin typeface="Times New Roman" panose="02020603050405020304" pitchFamily="18" charset="0"/>
                <a:cs typeface="Times New Roman" panose="02020603050405020304" pitchFamily="18" charset="0"/>
              </a:rPr>
              <a:t>PUKÖ Döngüsü</a:t>
            </a:r>
          </a:p>
          <a:p>
            <a:pPr marL="285750" indent="-285750">
              <a:buFont typeface="Wingdings" panose="05000000000000000000" pitchFamily="2" charset="2"/>
              <a:buChar char="Ø"/>
            </a:pPr>
            <a:r>
              <a:rPr lang="tr-TR" altLang="tr-TR" sz="4000" dirty="0">
                <a:latin typeface="Times New Roman" panose="02020603050405020304" pitchFamily="18" charset="0"/>
                <a:cs typeface="Times New Roman" panose="02020603050405020304" pitchFamily="18" charset="0"/>
              </a:rPr>
              <a:t>Kurumsal akreditasyon programı kapsamında </a:t>
            </a:r>
            <a:r>
              <a:rPr lang="tr-TR" altLang="tr-TR" sz="4000" dirty="0" smtClean="0">
                <a:latin typeface="Times New Roman" panose="02020603050405020304" pitchFamily="18" charset="0"/>
                <a:cs typeface="Times New Roman" panose="02020603050405020304" pitchFamily="18" charset="0"/>
              </a:rPr>
              <a:t>Üniversitemizde </a:t>
            </a:r>
            <a:r>
              <a:rPr lang="tr-TR" altLang="tr-TR" sz="4000" dirty="0">
                <a:latin typeface="Times New Roman" panose="02020603050405020304" pitchFamily="18" charset="0"/>
                <a:cs typeface="Times New Roman" panose="02020603050405020304" pitchFamily="18" charset="0"/>
              </a:rPr>
              <a:t>değerlendirilecek konular</a:t>
            </a:r>
          </a:p>
          <a:p>
            <a:pPr marL="285750" indent="-285750">
              <a:buFont typeface="Wingdings" panose="05000000000000000000" pitchFamily="2" charset="2"/>
              <a:buChar char="Ø"/>
            </a:pPr>
            <a:r>
              <a:rPr lang="tr-TR" sz="4000" dirty="0">
                <a:latin typeface="Times New Roman" panose="02020603050405020304" pitchFamily="18" charset="0"/>
                <a:cs typeface="Times New Roman" panose="02020603050405020304" pitchFamily="18" charset="0"/>
              </a:rPr>
              <a:t>YÖKAK Dereceli Değerlendirme Anahtarı</a:t>
            </a:r>
          </a:p>
          <a:p>
            <a:pPr marL="285750" indent="-285750">
              <a:buFont typeface="Wingdings" panose="05000000000000000000" pitchFamily="2" charset="2"/>
              <a:buChar char="Ø"/>
            </a:pPr>
            <a:r>
              <a:rPr lang="tr-TR" sz="4000" dirty="0">
                <a:latin typeface="Times New Roman" panose="02020603050405020304" pitchFamily="18" charset="0"/>
                <a:cs typeface="Times New Roman" panose="02020603050405020304" pitchFamily="18" charset="0"/>
              </a:rPr>
              <a:t>KAP Sürecinde Kanıtlar </a:t>
            </a:r>
          </a:p>
          <a:p>
            <a:pPr marL="285750" indent="-285750">
              <a:buFont typeface="Wingdings" panose="05000000000000000000" pitchFamily="2" charset="2"/>
              <a:buChar char="Ø"/>
            </a:pPr>
            <a:r>
              <a:rPr lang="tr-TR" altLang="tr-TR" sz="4000" dirty="0" smtClean="0">
                <a:latin typeface="Times New Roman" panose="02020603050405020304" pitchFamily="18" charset="0"/>
                <a:cs typeface="Times New Roman" panose="02020603050405020304" pitchFamily="18" charset="0"/>
              </a:rPr>
              <a:t>Soru-Cevap</a:t>
            </a:r>
            <a:endParaRPr lang="tr-TR" altLang="tr-TR" b="1" dirty="0"/>
          </a:p>
          <a:p>
            <a:pPr marL="285750" indent="-285750">
              <a:buFont typeface="Wingdings" panose="05000000000000000000" pitchFamily="2" charset="2"/>
              <a:buChar char="Ø"/>
            </a:pPr>
            <a:endParaRPr lang="tr-TR" spc="49" dirty="0">
              <a:latin typeface="Montserrat Semi-Bold Bold"/>
            </a:endParaRP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endParaRPr lang="tr-T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EF33AA4E-55C8-1F48-9452-81A52374DC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432"/>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xagon 4">
            <a:extLst>
              <a:ext uri="{FF2B5EF4-FFF2-40B4-BE49-F238E27FC236}">
                <a16:creationId xmlns:a16="http://schemas.microsoft.com/office/drawing/2014/main" id="{5D5BF76E-C0E2-E04C-B759-8EDE2382208D}"/>
              </a:ext>
            </a:extLst>
          </p:cNvPr>
          <p:cNvSpPr/>
          <p:nvPr/>
        </p:nvSpPr>
        <p:spPr>
          <a:xfrm>
            <a:off x="5348288" y="4364832"/>
            <a:ext cx="2057400" cy="1512093"/>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P</a:t>
            </a:r>
            <a:r>
              <a:rPr lang="tr-TR" sz="2700" b="1" dirty="0"/>
              <a:t>LANLA</a:t>
            </a:r>
          </a:p>
        </p:txBody>
      </p:sp>
      <p:sp>
        <p:nvSpPr>
          <p:cNvPr id="18" name="Hexagon 17">
            <a:extLst>
              <a:ext uri="{FF2B5EF4-FFF2-40B4-BE49-F238E27FC236}">
                <a16:creationId xmlns:a16="http://schemas.microsoft.com/office/drawing/2014/main" id="{C092FFEA-652A-5A41-99B5-CE0A1156D189}"/>
              </a:ext>
            </a:extLst>
          </p:cNvPr>
          <p:cNvSpPr/>
          <p:nvPr/>
        </p:nvSpPr>
        <p:spPr>
          <a:xfrm>
            <a:off x="7265195" y="5693570"/>
            <a:ext cx="2197893" cy="151447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U</a:t>
            </a:r>
            <a:r>
              <a:rPr lang="tr-TR" sz="2700" b="1" dirty="0"/>
              <a:t>YGULA</a:t>
            </a:r>
          </a:p>
        </p:txBody>
      </p:sp>
      <p:sp>
        <p:nvSpPr>
          <p:cNvPr id="19" name="Hexagon 18">
            <a:extLst>
              <a:ext uri="{FF2B5EF4-FFF2-40B4-BE49-F238E27FC236}">
                <a16:creationId xmlns:a16="http://schemas.microsoft.com/office/drawing/2014/main" id="{94749C5E-D407-C246-A4C7-6F22CDF336B0}"/>
              </a:ext>
            </a:extLst>
          </p:cNvPr>
          <p:cNvSpPr/>
          <p:nvPr/>
        </p:nvSpPr>
        <p:spPr>
          <a:xfrm>
            <a:off x="4936333" y="6896101"/>
            <a:ext cx="2509838" cy="1643063"/>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t>K</a:t>
            </a:r>
            <a:r>
              <a:rPr lang="tr-TR" sz="2700" b="1" dirty="0"/>
              <a:t>ONTROL ET</a:t>
            </a:r>
          </a:p>
        </p:txBody>
      </p:sp>
      <p:sp>
        <p:nvSpPr>
          <p:cNvPr id="20" name="Hexagon 19">
            <a:extLst>
              <a:ext uri="{FF2B5EF4-FFF2-40B4-BE49-F238E27FC236}">
                <a16:creationId xmlns:a16="http://schemas.microsoft.com/office/drawing/2014/main" id="{0C8379C8-CE7B-A845-8058-99C253CCF065}"/>
              </a:ext>
            </a:extLst>
          </p:cNvPr>
          <p:cNvSpPr/>
          <p:nvPr/>
        </p:nvSpPr>
        <p:spPr>
          <a:xfrm>
            <a:off x="3331370" y="5693570"/>
            <a:ext cx="2057400" cy="151447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000" b="1" dirty="0"/>
              <a:t>Ö</a:t>
            </a:r>
            <a:r>
              <a:rPr lang="tr-TR" sz="2700" b="1" dirty="0"/>
              <a:t>NLEM AL</a:t>
            </a:r>
          </a:p>
        </p:txBody>
      </p:sp>
      <p:sp>
        <p:nvSpPr>
          <p:cNvPr id="9" name="Curved Down Arrow 8">
            <a:extLst>
              <a:ext uri="{FF2B5EF4-FFF2-40B4-BE49-F238E27FC236}">
                <a16:creationId xmlns:a16="http://schemas.microsoft.com/office/drawing/2014/main" id="{3FD327B5-5472-8E48-AC1F-E1DFD4F88D4E}"/>
              </a:ext>
            </a:extLst>
          </p:cNvPr>
          <p:cNvSpPr/>
          <p:nvPr/>
        </p:nvSpPr>
        <p:spPr>
          <a:xfrm rot="2360396">
            <a:off x="7293770" y="4652963"/>
            <a:ext cx="1671638" cy="72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2" name="Curved Down Arrow 21">
            <a:extLst>
              <a:ext uri="{FF2B5EF4-FFF2-40B4-BE49-F238E27FC236}">
                <a16:creationId xmlns:a16="http://schemas.microsoft.com/office/drawing/2014/main" id="{FCAF879F-6EE4-1B4E-BE31-9E8035004167}"/>
              </a:ext>
            </a:extLst>
          </p:cNvPr>
          <p:cNvSpPr/>
          <p:nvPr/>
        </p:nvSpPr>
        <p:spPr>
          <a:xfrm rot="8456817">
            <a:off x="7198520" y="7636670"/>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7" name="Curved Down Arrow 26">
            <a:extLst>
              <a:ext uri="{FF2B5EF4-FFF2-40B4-BE49-F238E27FC236}">
                <a16:creationId xmlns:a16="http://schemas.microsoft.com/office/drawing/2014/main" id="{60617C38-1FCA-4548-84A3-92B2A5B3F66F}"/>
              </a:ext>
            </a:extLst>
          </p:cNvPr>
          <p:cNvSpPr/>
          <p:nvPr/>
        </p:nvSpPr>
        <p:spPr>
          <a:xfrm rot="13059305">
            <a:off x="3674270" y="7577138"/>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29" name="Curved Down Arrow 28">
            <a:extLst>
              <a:ext uri="{FF2B5EF4-FFF2-40B4-BE49-F238E27FC236}">
                <a16:creationId xmlns:a16="http://schemas.microsoft.com/office/drawing/2014/main" id="{F47AB275-6FDA-7F4D-9442-0CCC4E518941}"/>
              </a:ext>
            </a:extLst>
          </p:cNvPr>
          <p:cNvSpPr/>
          <p:nvPr/>
        </p:nvSpPr>
        <p:spPr>
          <a:xfrm rot="19387408">
            <a:off x="3912395" y="4572001"/>
            <a:ext cx="1669256" cy="7191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solidFill>
                <a:schemeClr val="tx1"/>
              </a:solidFill>
            </a:endParaRPr>
          </a:p>
        </p:txBody>
      </p:sp>
      <p:sp>
        <p:nvSpPr>
          <p:cNvPr id="30" name="Metin Kutusu 1">
            <a:extLst>
              <a:ext uri="{FF2B5EF4-FFF2-40B4-BE49-F238E27FC236}">
                <a16:creationId xmlns:a16="http://schemas.microsoft.com/office/drawing/2014/main" id="{3E9C7C1B-3B7D-074E-A646-B5623AED47FC}"/>
              </a:ext>
            </a:extLst>
          </p:cNvPr>
          <p:cNvSpPr txBox="1"/>
          <p:nvPr/>
        </p:nvSpPr>
        <p:spPr>
          <a:xfrm>
            <a:off x="13018295" y="4057650"/>
            <a:ext cx="4831556" cy="619125"/>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EGE ÜNİVERSİTESİ</a:t>
            </a:r>
          </a:p>
          <a:p>
            <a:pPr algn="ctr">
              <a:defRPr/>
            </a:pPr>
            <a:r>
              <a:rPr lang="tr-TR" altLang="tr-TR" sz="1500">
                <a:solidFill>
                  <a:schemeClr val="bg1"/>
                </a:solidFill>
                <a:cs typeface="Times New Roman" pitchFamily="18" charset="0"/>
              </a:rPr>
              <a:t>2019-2023 STRATEJİK PLANI</a:t>
            </a:r>
          </a:p>
        </p:txBody>
      </p:sp>
      <p:sp>
        <p:nvSpPr>
          <p:cNvPr id="31" name="Metin Kutusu 2">
            <a:extLst>
              <a:ext uri="{FF2B5EF4-FFF2-40B4-BE49-F238E27FC236}">
                <a16:creationId xmlns:a16="http://schemas.microsoft.com/office/drawing/2014/main" id="{D4E287C3-71DD-8C49-B41A-1C45BF3D9B82}"/>
              </a:ext>
            </a:extLst>
          </p:cNvPr>
          <p:cNvSpPr txBox="1"/>
          <p:nvPr/>
        </p:nvSpPr>
        <p:spPr>
          <a:xfrm>
            <a:off x="13018295" y="4800601"/>
            <a:ext cx="4831556" cy="616745"/>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EGE ÜNİVERSİTESİ</a:t>
            </a:r>
          </a:p>
          <a:p>
            <a:pPr algn="ctr">
              <a:defRPr/>
            </a:pPr>
            <a:r>
              <a:rPr lang="tr-TR" altLang="tr-TR" sz="1500">
                <a:solidFill>
                  <a:schemeClr val="bg1"/>
                </a:solidFill>
                <a:cs typeface="Times New Roman" pitchFamily="18" charset="0"/>
              </a:rPr>
              <a:t>EĞİTİM ÖĞRETİM POLİTİKA VE STRATEJİLERİ</a:t>
            </a:r>
          </a:p>
        </p:txBody>
      </p:sp>
      <p:sp>
        <p:nvSpPr>
          <p:cNvPr id="32" name="Metin Kutusu 5">
            <a:extLst>
              <a:ext uri="{FF2B5EF4-FFF2-40B4-BE49-F238E27FC236}">
                <a16:creationId xmlns:a16="http://schemas.microsoft.com/office/drawing/2014/main" id="{8BA3A604-97F5-F648-834C-55652EEB201F}"/>
              </a:ext>
            </a:extLst>
          </p:cNvPr>
          <p:cNvSpPr txBox="1"/>
          <p:nvPr/>
        </p:nvSpPr>
        <p:spPr>
          <a:xfrm>
            <a:off x="12999245" y="5512595"/>
            <a:ext cx="4869656" cy="619125"/>
          </a:xfrm>
          <a:prstGeom prst="rect">
            <a:avLst/>
          </a:prstGeom>
          <a:solidFill>
            <a:schemeClr val="bg1">
              <a:lumMod val="85000"/>
            </a:schemeClr>
          </a:solidFill>
          <a:ln w="6350">
            <a:solidFill>
              <a:schemeClr val="bg1">
                <a:lumMod val="50000"/>
              </a:schemeClr>
            </a:solidFill>
          </a:ln>
        </p:spPr>
        <p:txBody>
          <a:bodyPr anchor="ctr"/>
          <a:lstStyle/>
          <a:p>
            <a:pPr algn="ctr">
              <a:defRPr/>
            </a:pPr>
            <a:r>
              <a:rPr lang="tr-TR" sz="1575" dirty="0">
                <a:solidFill>
                  <a:schemeClr val="bg1"/>
                </a:solidFill>
                <a:ea typeface="Times New Roman" panose="02020603050405020304" pitchFamily="18" charset="0"/>
              </a:rPr>
              <a:t>PROGRAM KAZANIMLARI</a:t>
            </a:r>
            <a:endParaRPr lang="tr-TR" dirty="0">
              <a:solidFill>
                <a:schemeClr val="bg1"/>
              </a:solidFill>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F0797FB6-0FD7-1441-91DE-A3DBB433F7C2}"/>
              </a:ext>
            </a:extLst>
          </p:cNvPr>
          <p:cNvSpPr txBox="1"/>
          <p:nvPr/>
        </p:nvSpPr>
        <p:spPr>
          <a:xfrm>
            <a:off x="9817895" y="4407695"/>
            <a:ext cx="2071688" cy="1338828"/>
          </a:xfrm>
          <a:prstGeom prst="rect">
            <a:avLst/>
          </a:prstGeom>
          <a:solidFill>
            <a:schemeClr val="bg1">
              <a:lumMod val="85000"/>
            </a:schemeClr>
          </a:solidFill>
        </p:spPr>
        <p:txBody>
          <a:bodyPr>
            <a:spAutoFit/>
          </a:bodyPr>
          <a:lstStyle/>
          <a:p>
            <a:pPr>
              <a:defRPr/>
            </a:pPr>
            <a:r>
              <a:rPr lang="tr-TR" sz="2700" dirty="0">
                <a:solidFill>
                  <a:schemeClr val="bg1"/>
                </a:solidFill>
              </a:rPr>
              <a:t>EĞİTİM PROGRAM TASARIMI</a:t>
            </a:r>
          </a:p>
        </p:txBody>
      </p:sp>
      <p:sp>
        <p:nvSpPr>
          <p:cNvPr id="14" name="Left Arrow 13">
            <a:extLst>
              <a:ext uri="{FF2B5EF4-FFF2-40B4-BE49-F238E27FC236}">
                <a16:creationId xmlns:a16="http://schemas.microsoft.com/office/drawing/2014/main" id="{71376F6E-1BF3-2A40-ADE8-528A54EAADC7}"/>
              </a:ext>
            </a:extLst>
          </p:cNvPr>
          <p:cNvSpPr/>
          <p:nvPr/>
        </p:nvSpPr>
        <p:spPr>
          <a:xfrm>
            <a:off x="11930063" y="4931570"/>
            <a:ext cx="912020" cy="404813"/>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3" name="Left Arrow 32">
            <a:extLst>
              <a:ext uri="{FF2B5EF4-FFF2-40B4-BE49-F238E27FC236}">
                <a16:creationId xmlns:a16="http://schemas.microsoft.com/office/drawing/2014/main" id="{6B94F63C-F950-9242-B3EC-CF7982FAE3CE}"/>
              </a:ext>
            </a:extLst>
          </p:cNvPr>
          <p:cNvSpPr/>
          <p:nvPr/>
        </p:nvSpPr>
        <p:spPr>
          <a:xfrm>
            <a:off x="7503320" y="4852988"/>
            <a:ext cx="2255043" cy="402432"/>
          </a:xfrm>
          <a:prstGeom prst="leftArrow">
            <a:avLst/>
          </a:prstGeom>
          <a:solidFill>
            <a:schemeClr val="bg1">
              <a:lumMod val="8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5" name="Metin Kutusu 7">
            <a:extLst>
              <a:ext uri="{FF2B5EF4-FFF2-40B4-BE49-F238E27FC236}">
                <a16:creationId xmlns:a16="http://schemas.microsoft.com/office/drawing/2014/main" id="{EBC9FEC4-6D89-DF43-B42A-2DAFF2E2D099}"/>
              </a:ext>
            </a:extLst>
          </p:cNvPr>
          <p:cNvSpPr txBox="1"/>
          <p:nvPr/>
        </p:nvSpPr>
        <p:spPr>
          <a:xfrm>
            <a:off x="12999245" y="6284120"/>
            <a:ext cx="4869656" cy="616743"/>
          </a:xfrm>
          <a:prstGeom prst="rect">
            <a:avLst/>
          </a:prstGeom>
          <a:solidFill>
            <a:schemeClr val="bg1">
              <a:lumMod val="85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b="1">
                <a:solidFill>
                  <a:schemeClr val="bg1"/>
                </a:solidFill>
                <a:cs typeface="Times New Roman" pitchFamily="18" charset="0"/>
              </a:rPr>
              <a:t>EĞİTİM VE ÖĞRETİM PROGRAMLARININ UYGULANMASI</a:t>
            </a:r>
            <a:endParaRPr lang="tr-TR" altLang="tr-TR">
              <a:solidFill>
                <a:schemeClr val="bg1"/>
              </a:solidFill>
              <a:latin typeface="Times New Roman" pitchFamily="18" charset="0"/>
              <a:cs typeface="Times New Roman" pitchFamily="18" charset="0"/>
            </a:endParaRPr>
          </a:p>
        </p:txBody>
      </p:sp>
      <p:sp>
        <p:nvSpPr>
          <p:cNvPr id="28" name="Left Arrow 27">
            <a:extLst>
              <a:ext uri="{FF2B5EF4-FFF2-40B4-BE49-F238E27FC236}">
                <a16:creationId xmlns:a16="http://schemas.microsoft.com/office/drawing/2014/main" id="{C51E64B5-C049-2D40-B592-9DEB057F9A1D}"/>
              </a:ext>
            </a:extLst>
          </p:cNvPr>
          <p:cNvSpPr/>
          <p:nvPr/>
        </p:nvSpPr>
        <p:spPr>
          <a:xfrm>
            <a:off x="9463088" y="6369845"/>
            <a:ext cx="3414713" cy="404813"/>
          </a:xfrm>
          <a:prstGeom prst="leftArrow">
            <a:avLst/>
          </a:prstGeom>
          <a:solidFill>
            <a:schemeClr val="bg2">
              <a:lumMod val="9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26" name="Metin Kutusu 8">
            <a:extLst>
              <a:ext uri="{FF2B5EF4-FFF2-40B4-BE49-F238E27FC236}">
                <a16:creationId xmlns:a16="http://schemas.microsoft.com/office/drawing/2014/main" id="{CF99B427-CC92-0940-A484-7AA43E48A51D}"/>
              </a:ext>
            </a:extLst>
          </p:cNvPr>
          <p:cNvSpPr txBox="1"/>
          <p:nvPr/>
        </p:nvSpPr>
        <p:spPr>
          <a:xfrm>
            <a:off x="10241757" y="7236620"/>
            <a:ext cx="6246018" cy="533400"/>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PROGRAM VE DERS KAZANIMLARININ İZLENMESİ</a:t>
            </a:r>
          </a:p>
        </p:txBody>
      </p:sp>
      <p:sp>
        <p:nvSpPr>
          <p:cNvPr id="34" name="Metin Kutusu 9">
            <a:extLst>
              <a:ext uri="{FF2B5EF4-FFF2-40B4-BE49-F238E27FC236}">
                <a16:creationId xmlns:a16="http://schemas.microsoft.com/office/drawing/2014/main" id="{8E95C681-2F05-0142-B6AF-A27B197F1208}"/>
              </a:ext>
            </a:extLst>
          </p:cNvPr>
          <p:cNvSpPr txBox="1"/>
          <p:nvPr/>
        </p:nvSpPr>
        <p:spPr>
          <a:xfrm>
            <a:off x="10241757" y="7855745"/>
            <a:ext cx="6246018" cy="619125"/>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PROGRAMLARA İLİŞKİN DEĞERLENDİRME RAPORU HAZIRLANMASI</a:t>
            </a:r>
          </a:p>
        </p:txBody>
      </p:sp>
      <p:sp>
        <p:nvSpPr>
          <p:cNvPr id="35" name="Metin Kutusu 18">
            <a:extLst>
              <a:ext uri="{FF2B5EF4-FFF2-40B4-BE49-F238E27FC236}">
                <a16:creationId xmlns:a16="http://schemas.microsoft.com/office/drawing/2014/main" id="{85509C9F-135B-3441-AFBD-2E362460A1FF}"/>
              </a:ext>
            </a:extLst>
          </p:cNvPr>
          <p:cNvSpPr txBox="1"/>
          <p:nvPr/>
        </p:nvSpPr>
        <p:spPr>
          <a:xfrm>
            <a:off x="10241757" y="8546307"/>
            <a:ext cx="6246018" cy="523875"/>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1500">
                <a:solidFill>
                  <a:schemeClr val="bg1"/>
                </a:solidFill>
                <a:cs typeface="Times New Roman" pitchFamily="18" charset="0"/>
              </a:rPr>
              <a:t>EGE ÜNİVERSİTESİ KURUL VE KOMİSYONLARINDA  DEĞERLENDİRME</a:t>
            </a:r>
            <a:endParaRPr lang="tr-TR" altLang="tr-TR">
              <a:solidFill>
                <a:schemeClr val="bg1"/>
              </a:solidFill>
              <a:latin typeface="Times New Roman" pitchFamily="18" charset="0"/>
              <a:cs typeface="Times New Roman" pitchFamily="18" charset="0"/>
            </a:endParaRPr>
          </a:p>
        </p:txBody>
      </p:sp>
      <p:sp>
        <p:nvSpPr>
          <p:cNvPr id="36" name="Left Arrow 35">
            <a:extLst>
              <a:ext uri="{FF2B5EF4-FFF2-40B4-BE49-F238E27FC236}">
                <a16:creationId xmlns:a16="http://schemas.microsoft.com/office/drawing/2014/main" id="{D96D03BB-7751-B44E-81BF-BE29E19D7A38}"/>
              </a:ext>
            </a:extLst>
          </p:cNvPr>
          <p:cNvSpPr/>
          <p:nvPr/>
        </p:nvSpPr>
        <p:spPr>
          <a:xfrm>
            <a:off x="7446170" y="7717632"/>
            <a:ext cx="2657475" cy="352425"/>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37" name="Metin Kutusu 12">
            <a:extLst>
              <a:ext uri="{FF2B5EF4-FFF2-40B4-BE49-F238E27FC236}">
                <a16:creationId xmlns:a16="http://schemas.microsoft.com/office/drawing/2014/main" id="{CF4AF0AB-FB7B-4A42-BF0E-00465C506A72}"/>
              </a:ext>
            </a:extLst>
          </p:cNvPr>
          <p:cNvSpPr txBox="1"/>
          <p:nvPr/>
        </p:nvSpPr>
        <p:spPr>
          <a:xfrm>
            <a:off x="273845" y="5936458"/>
            <a:ext cx="2383631" cy="890588"/>
          </a:xfrm>
          <a:prstGeom prst="rect">
            <a:avLst/>
          </a:prstGeom>
          <a:solidFill>
            <a:schemeClr val="bg2">
              <a:lumMod val="90000"/>
            </a:schemeClr>
          </a:solidFill>
          <a:ln w="6350">
            <a:solidFill>
              <a:schemeClr val="bg1">
                <a:lumMod val="50000"/>
              </a:schemeClr>
            </a:solidFill>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defRPr/>
            </a:pPr>
            <a:r>
              <a:rPr lang="tr-TR" altLang="tr-TR" sz="2100" b="1">
                <a:solidFill>
                  <a:srgbClr val="FFFFFF"/>
                </a:solidFill>
                <a:cs typeface="Times New Roman" pitchFamily="18" charset="0"/>
              </a:rPr>
              <a:t>İYİLEŞTİRME PLANLARI</a:t>
            </a:r>
            <a:endParaRPr lang="tr-TR" altLang="tr-TR">
              <a:latin typeface="Times New Roman" pitchFamily="18" charset="0"/>
              <a:cs typeface="Times New Roman" pitchFamily="18" charset="0"/>
            </a:endParaRPr>
          </a:p>
        </p:txBody>
      </p:sp>
      <p:sp>
        <p:nvSpPr>
          <p:cNvPr id="38" name="Left Arrow 37">
            <a:extLst>
              <a:ext uri="{FF2B5EF4-FFF2-40B4-BE49-F238E27FC236}">
                <a16:creationId xmlns:a16="http://schemas.microsoft.com/office/drawing/2014/main" id="{24298CEB-A072-E84C-B6B3-DFF8D0332B3D}"/>
              </a:ext>
            </a:extLst>
          </p:cNvPr>
          <p:cNvSpPr/>
          <p:nvPr/>
        </p:nvSpPr>
        <p:spPr>
          <a:xfrm rot="10800000">
            <a:off x="2683863" y="6238875"/>
            <a:ext cx="1085850" cy="516732"/>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700"/>
          </a:p>
        </p:txBody>
      </p:sp>
      <p:sp>
        <p:nvSpPr>
          <p:cNvPr id="55323" name="TextBox 3">
            <a:extLst>
              <a:ext uri="{FF2B5EF4-FFF2-40B4-BE49-F238E27FC236}">
                <a16:creationId xmlns:a16="http://schemas.microsoft.com/office/drawing/2014/main" id="{8796700A-09E4-DB4F-97C8-C8815556CA66}"/>
              </a:ext>
            </a:extLst>
          </p:cNvPr>
          <p:cNvSpPr txBox="1">
            <a:spLocks noChangeArrowheads="1"/>
          </p:cNvSpPr>
          <p:nvPr/>
        </p:nvSpPr>
        <p:spPr bwMode="auto">
          <a:xfrm>
            <a:off x="273845" y="3145632"/>
            <a:ext cx="10020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3000" b="1"/>
              <a:t>4 ADIM GERÇEKLEŞTİĞİNDE PUKÖ DÖNGÜSÜ TAMAMLANIR.</a:t>
            </a:r>
          </a:p>
          <a:p>
            <a:pPr>
              <a:lnSpc>
                <a:spcPct val="100000"/>
              </a:lnSpc>
              <a:spcBef>
                <a:spcPct val="0"/>
              </a:spcBef>
              <a:buFontTx/>
              <a:buNone/>
            </a:pPr>
            <a:r>
              <a:rPr lang="tr-TR" altLang="tr-TR" sz="3000" b="1"/>
              <a:t>KALİTE GÜVENCESİ GERÇEKLEŞİR</a:t>
            </a:r>
          </a:p>
        </p:txBody>
      </p:sp>
      <p:sp>
        <p:nvSpPr>
          <p:cNvPr id="55324" name="TextBox 9">
            <a:extLst>
              <a:ext uri="{FF2B5EF4-FFF2-40B4-BE49-F238E27FC236}">
                <a16:creationId xmlns:a16="http://schemas.microsoft.com/office/drawing/2014/main" id="{2C42530D-FF66-3148-A04A-3C088759ECE5}"/>
              </a:ext>
            </a:extLst>
          </p:cNvPr>
          <p:cNvSpPr txBox="1">
            <a:spLocks noChangeArrowheads="1"/>
          </p:cNvSpPr>
          <p:nvPr/>
        </p:nvSpPr>
        <p:spPr bwMode="auto">
          <a:xfrm>
            <a:off x="166688" y="1540670"/>
            <a:ext cx="14478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3000" b="1" dirty="0">
                <a:solidFill>
                  <a:srgbClr val="FF0000"/>
                </a:solidFill>
              </a:rPr>
              <a:t>BEKLENEN: </a:t>
            </a:r>
          </a:p>
          <a:p>
            <a:pPr>
              <a:lnSpc>
                <a:spcPct val="100000"/>
              </a:lnSpc>
              <a:spcBef>
                <a:spcPct val="0"/>
              </a:spcBef>
              <a:buFontTx/>
              <a:buNone/>
            </a:pPr>
            <a:r>
              <a:rPr lang="tr-TR" altLang="tr-TR" sz="3000" dirty="0">
                <a:solidFill>
                  <a:srgbClr val="FF0000"/>
                </a:solidFill>
              </a:rPr>
              <a:t>HER BİR ALT ÖLÇÜT İÇİN PUKÖ DÖNGÜSÜNÜN KAPATILMASI  VE SÜRDÜRÜLEBİLİR İYİLEŞTİRME  İÇİN KURUMSAL DÜZEYDE SİSTEM KURULMASIDIR.</a:t>
            </a:r>
          </a:p>
        </p:txBody>
      </p:sp>
      <p:sp>
        <p:nvSpPr>
          <p:cNvPr id="55325" name="TextBox 5">
            <a:extLst>
              <a:ext uri="{FF2B5EF4-FFF2-40B4-BE49-F238E27FC236}">
                <a16:creationId xmlns:a16="http://schemas.microsoft.com/office/drawing/2014/main" id="{6EBA5583-C510-2F4C-90FF-16257BBE6B7F}"/>
              </a:ext>
            </a:extLst>
          </p:cNvPr>
          <p:cNvSpPr txBox="1">
            <a:spLocks noChangeArrowheads="1"/>
          </p:cNvSpPr>
          <p:nvPr/>
        </p:nvSpPr>
        <p:spPr bwMode="auto">
          <a:xfrm>
            <a:off x="111920" y="114301"/>
            <a:ext cx="159496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tr-TR" altLang="tr-TR" sz="4800" b="1" dirty="0">
                <a:solidFill>
                  <a:srgbClr val="00B0F0"/>
                </a:solidFill>
              </a:rPr>
              <a:t>PUKÖ Çevrimi</a:t>
            </a:r>
          </a:p>
          <a:p>
            <a:pPr eaLnBrk="1" hangingPunct="1">
              <a:lnSpc>
                <a:spcPct val="100000"/>
              </a:lnSpc>
              <a:spcBef>
                <a:spcPct val="0"/>
              </a:spcBef>
              <a:buFont typeface="Arial" panose="020B0604020202020204" pitchFamily="34" charset="0"/>
              <a:buNone/>
            </a:pPr>
            <a:r>
              <a:rPr lang="tr-TR" altLang="tr-TR" sz="3600" b="1" dirty="0">
                <a:solidFill>
                  <a:srgbClr val="00B0F0"/>
                </a:solidFill>
              </a:rPr>
              <a:t>(Alt Ölçüt: Eğitim  Programı Tasarımı)</a:t>
            </a:r>
            <a:endParaRPr lang="en-US" altLang="tr-TR" sz="3600" b="1" dirty="0">
              <a:solidFill>
                <a:srgbClr val="00B0F0"/>
              </a:solidFill>
            </a:endParaRPr>
          </a:p>
        </p:txBody>
      </p:sp>
      <p:cxnSp>
        <p:nvCxnSpPr>
          <p:cNvPr id="4" name="Straight Connector 3">
            <a:extLst>
              <a:ext uri="{FF2B5EF4-FFF2-40B4-BE49-F238E27FC236}">
                <a16:creationId xmlns:a16="http://schemas.microsoft.com/office/drawing/2014/main" id="{2F491806-5AB2-464A-A37B-B1A3271FC55F}"/>
              </a:ext>
            </a:extLst>
          </p:cNvPr>
          <p:cNvCxnSpPr/>
          <p:nvPr/>
        </p:nvCxnSpPr>
        <p:spPr>
          <a:xfrm>
            <a:off x="273845" y="1540670"/>
            <a:ext cx="1453038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4196B86-895D-FC47-9CFB-60531D32EDFA}"/>
              </a:ext>
            </a:extLst>
          </p:cNvPr>
          <p:cNvCxnSpPr>
            <a:cxnSpLocks/>
          </p:cNvCxnSpPr>
          <p:nvPr/>
        </p:nvCxnSpPr>
        <p:spPr>
          <a:xfrm>
            <a:off x="273845" y="4207670"/>
            <a:ext cx="9544050"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AB1D69-C47C-C442-9B80-5E5D1DAE8CDE}"/>
              </a:ext>
            </a:extLst>
          </p:cNvPr>
          <p:cNvCxnSpPr/>
          <p:nvPr/>
        </p:nvCxnSpPr>
        <p:spPr>
          <a:xfrm>
            <a:off x="273845" y="3064670"/>
            <a:ext cx="1453038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39" name="Picture 5"/>
          <p:cNvPicPr>
            <a:picLocks noChangeAspect="1"/>
          </p:cNvPicPr>
          <p:nvPr/>
        </p:nvPicPr>
        <p:blipFill>
          <a:blip r:embed="rId4"/>
          <a:srcRect t="7865" b="7865"/>
          <a:stretch>
            <a:fillRect/>
          </a:stretch>
        </p:blipFill>
        <p:spPr>
          <a:xfrm>
            <a:off x="333051" y="9106092"/>
            <a:ext cx="2998319" cy="789580"/>
          </a:xfrm>
          <a:prstGeom prst="rect">
            <a:avLst/>
          </a:prstGeom>
        </p:spPr>
      </p:pic>
    </p:spTree>
    <p:extLst>
      <p:ext uri="{BB962C8B-B14F-4D97-AF65-F5344CB8AC3E}">
        <p14:creationId xmlns:p14="http://schemas.microsoft.com/office/powerpoint/2010/main" val="4267232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04800" y="5676900"/>
            <a:ext cx="3455519" cy="4914900"/>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5468600" y="0"/>
            <a:ext cx="2819400" cy="3429001"/>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4868716" y="232777"/>
            <a:ext cx="10249438" cy="1500411"/>
          </a:xfrm>
          <a:prstGeom prst="rect">
            <a:avLst/>
          </a:prstGeom>
        </p:spPr>
        <p:txBody>
          <a:bodyPr wrap="square" lIns="0" tIns="0" rIns="0" bIns="0" rtlCol="0" anchor="t">
            <a:spAutoFit/>
          </a:bodyPr>
          <a:lstStyle/>
          <a:p>
            <a:pPr>
              <a:lnSpc>
                <a:spcPts val="3799"/>
              </a:lnSpc>
            </a:pPr>
            <a:endParaRPr sz="2000" dirty="0">
              <a:latin typeface="Times New Roman" panose="02020603050405020304" pitchFamily="18" charset="0"/>
              <a:cs typeface="Times New Roman" panose="02020603050405020304" pitchFamily="18" charset="0"/>
            </a:endParaRPr>
          </a:p>
          <a:p>
            <a:pPr>
              <a:lnSpc>
                <a:spcPts val="4042"/>
              </a:lnSpc>
            </a:pPr>
            <a:r>
              <a:rPr lang="tr-TR" sz="5400" b="1" dirty="0"/>
              <a:t>Neler Kanıt Olarak Sunulabilir? </a:t>
            </a:r>
            <a:endParaRPr lang="en-US" sz="8800" b="1" spc="-232" dirty="0">
              <a:solidFill>
                <a:srgbClr val="000000"/>
              </a:solidFill>
              <a:latin typeface="Fira Sans Medium"/>
            </a:endParaRPr>
          </a:p>
          <a:p>
            <a:pPr algn="just">
              <a:lnSpc>
                <a:spcPts val="3888"/>
              </a:lnSpc>
            </a:pPr>
            <a:endParaRPr lang="en-US" sz="3875" spc="-232" dirty="0">
              <a:solidFill>
                <a:srgbClr val="000000"/>
              </a:solidFill>
              <a:latin typeface="Fira Sans Medium"/>
            </a:endParaRPr>
          </a:p>
        </p:txBody>
      </p:sp>
      <p:pic>
        <p:nvPicPr>
          <p:cNvPr id="14" name="Picture 5"/>
          <p:cNvPicPr>
            <a:picLocks noChangeAspect="1"/>
          </p:cNvPicPr>
          <p:nvPr/>
        </p:nvPicPr>
        <p:blipFill>
          <a:blip r:embed="rId2"/>
          <a:srcRect t="7865" b="7865"/>
          <a:stretch>
            <a:fillRect/>
          </a:stretch>
        </p:blipFill>
        <p:spPr>
          <a:xfrm>
            <a:off x="80353" y="213791"/>
            <a:ext cx="2216050" cy="533400"/>
          </a:xfrm>
          <a:prstGeom prst="rect">
            <a:avLst/>
          </a:prstGeom>
        </p:spPr>
      </p:pic>
      <p:sp>
        <p:nvSpPr>
          <p:cNvPr id="13" name="Dikdörtgen 12"/>
          <p:cNvSpPr/>
          <p:nvPr/>
        </p:nvSpPr>
        <p:spPr>
          <a:xfrm>
            <a:off x="2799350" y="982982"/>
            <a:ext cx="15290416" cy="8956298"/>
          </a:xfrm>
          <a:prstGeom prst="rect">
            <a:avLst/>
          </a:prstGeom>
        </p:spPr>
        <p:txBody>
          <a:bodyPr wrap="square">
            <a:spAutoFit/>
          </a:bodyPr>
          <a:lstStyle/>
          <a:p>
            <a:endParaRPr lang="tr-TR" sz="3200" dirty="0"/>
          </a:p>
          <a:p>
            <a:pPr marL="571500" indent="-571500">
              <a:buFont typeface="Wingdings" panose="05000000000000000000" pitchFamily="2" charset="2"/>
              <a:buChar char="Ø"/>
            </a:pPr>
            <a:r>
              <a:rPr lang="tr-TR" sz="3200" dirty="0"/>
              <a:t>Web sayfaları (süreci anlatan)</a:t>
            </a:r>
          </a:p>
          <a:p>
            <a:pPr marL="571500" indent="-571500">
              <a:buFont typeface="Wingdings" panose="05000000000000000000" pitchFamily="2" charset="2"/>
              <a:buChar char="Ø"/>
            </a:pPr>
            <a:r>
              <a:rPr lang="tr-TR" sz="3200" dirty="0"/>
              <a:t>Stratejik Plan </a:t>
            </a:r>
          </a:p>
          <a:p>
            <a:pPr marL="571500" indent="-571500">
              <a:buFont typeface="Wingdings" panose="05000000000000000000" pitchFamily="2" charset="2"/>
              <a:buChar char="Ø"/>
            </a:pPr>
            <a:r>
              <a:rPr lang="tr-TR" sz="3200" dirty="0"/>
              <a:t>Yıllık gerçekleşen ve planlanan faaliyetlere yönelik raporlar</a:t>
            </a:r>
          </a:p>
          <a:p>
            <a:pPr marL="571500" indent="-571500">
              <a:buFont typeface="Wingdings" panose="05000000000000000000" pitchFamily="2" charset="2"/>
              <a:buChar char="Ø"/>
            </a:pPr>
            <a:r>
              <a:rPr lang="tr-TR" sz="3200" dirty="0"/>
              <a:t>Süreçlere yönelik aksiyon planları, Acil Durum Eylem Planları, iç güvence mekanizmaları</a:t>
            </a:r>
          </a:p>
          <a:p>
            <a:pPr marL="571500" indent="-571500">
              <a:buFont typeface="Wingdings" panose="05000000000000000000" pitchFamily="2" charset="2"/>
              <a:buChar char="Ø"/>
            </a:pPr>
            <a:r>
              <a:rPr lang="tr-TR" sz="3200" dirty="0"/>
              <a:t>Bilgi sistemleri, karar destek sistemleri, yönetim sistemleri</a:t>
            </a:r>
          </a:p>
          <a:p>
            <a:pPr marL="571500" indent="-571500">
              <a:buFont typeface="Wingdings" panose="05000000000000000000" pitchFamily="2" charset="2"/>
              <a:buChar char="Ø"/>
            </a:pPr>
            <a:r>
              <a:rPr lang="tr-TR" sz="3200" dirty="0"/>
              <a:t>Yönetişim süreçleri örnekleri</a:t>
            </a:r>
          </a:p>
          <a:p>
            <a:pPr marL="571500" indent="-571500">
              <a:buFont typeface="Wingdings" panose="05000000000000000000" pitchFamily="2" charset="2"/>
              <a:buChar char="Ø"/>
            </a:pPr>
            <a:r>
              <a:rPr lang="tr-TR" sz="3200" dirty="0"/>
              <a:t>Toplantı tutanakları </a:t>
            </a:r>
          </a:p>
          <a:p>
            <a:pPr marL="571500" indent="-571500">
              <a:buFont typeface="Wingdings" panose="05000000000000000000" pitchFamily="2" charset="2"/>
              <a:buChar char="Ø"/>
            </a:pPr>
            <a:r>
              <a:rPr lang="tr-TR" sz="3200" dirty="0"/>
              <a:t>Tanımlı süreçler </a:t>
            </a:r>
          </a:p>
          <a:p>
            <a:pPr marL="571500" indent="-571500">
              <a:buFont typeface="Wingdings" panose="05000000000000000000" pitchFamily="2" charset="2"/>
              <a:buChar char="Ø"/>
            </a:pPr>
            <a:r>
              <a:rPr lang="tr-TR" sz="3200" dirty="0"/>
              <a:t>Yönetmelik ve yönergeler </a:t>
            </a:r>
          </a:p>
          <a:p>
            <a:pPr marL="571500" indent="-571500">
              <a:buFont typeface="Wingdings" panose="05000000000000000000" pitchFamily="2" charset="2"/>
              <a:buChar char="Ø"/>
            </a:pPr>
            <a:r>
              <a:rPr lang="tr-TR" sz="3200" dirty="0"/>
              <a:t>Senato, Yönetim Kurulu, Akademik Kurul, Fakülte Kurulu, Fakülte Yönetim Kurulu Kararları </a:t>
            </a:r>
          </a:p>
          <a:p>
            <a:pPr marL="571500" indent="-571500">
              <a:buFont typeface="Wingdings" panose="05000000000000000000" pitchFamily="2" charset="2"/>
              <a:buChar char="Ø"/>
            </a:pPr>
            <a:r>
              <a:rPr lang="tr-TR" sz="3200" dirty="0"/>
              <a:t>Görev, yetki ve sorumluluklar</a:t>
            </a:r>
          </a:p>
          <a:p>
            <a:pPr marL="571500" indent="-571500">
              <a:buFont typeface="Wingdings" panose="05000000000000000000" pitchFamily="2" charset="2"/>
              <a:buChar char="Ø"/>
            </a:pPr>
            <a:r>
              <a:rPr lang="tr-TR" sz="3200" dirty="0"/>
              <a:t>Birim iletişim bilgileri ve duyuruların aktif olması</a:t>
            </a:r>
          </a:p>
          <a:p>
            <a:pPr marL="571500" indent="-571500">
              <a:buFont typeface="Wingdings" panose="05000000000000000000" pitchFamily="2" charset="2"/>
              <a:buChar char="Ø"/>
            </a:pPr>
            <a:r>
              <a:rPr lang="tr-TR" sz="3200" dirty="0"/>
              <a:t>Paydaşlara (iç ve dış paydaşlar) ait anket sonuçları, buna ilişkin eylem planları ve varsa kararlar </a:t>
            </a:r>
          </a:p>
          <a:p>
            <a:pPr marL="571500" indent="-571500">
              <a:buFont typeface="Wingdings" panose="05000000000000000000" pitchFamily="2" charset="2"/>
              <a:buChar char="Ø"/>
            </a:pPr>
            <a:r>
              <a:rPr lang="tr-TR" sz="3200" dirty="0"/>
              <a:t>Eğitim kayıtları </a:t>
            </a:r>
          </a:p>
          <a:p>
            <a:pPr marL="571500" indent="-571500">
              <a:buFont typeface="Wingdings" panose="05000000000000000000" pitchFamily="2" charset="2"/>
              <a:buChar char="Ø"/>
            </a:pPr>
            <a:r>
              <a:rPr lang="tr-TR" sz="3200" dirty="0"/>
              <a:t>Örnek uygulamalar , vb.</a:t>
            </a:r>
            <a:endParaRPr lang="tr-TR" sz="1400" dirty="0"/>
          </a:p>
        </p:txBody>
      </p:sp>
      <p:graphicFrame>
        <p:nvGraphicFramePr>
          <p:cNvPr id="16" name="Diyagram 15">
            <a:extLst>
              <a:ext uri="{FF2B5EF4-FFF2-40B4-BE49-F238E27FC236}">
                <a16:creationId xmlns:a16="http://schemas.microsoft.com/office/drawing/2014/main" id="{E69C9CDE-DE52-433E-8E57-AAAEBB36C593}"/>
              </a:ext>
            </a:extLst>
          </p:cNvPr>
          <p:cNvGraphicFramePr/>
          <p:nvPr>
            <p:extLst>
              <p:ext uri="{D42A27DB-BD31-4B8C-83A1-F6EECF244321}">
                <p14:modId xmlns:p14="http://schemas.microsoft.com/office/powerpoint/2010/main" val="4040026742"/>
              </p:ext>
            </p:extLst>
          </p:nvPr>
        </p:nvGraphicFramePr>
        <p:xfrm>
          <a:off x="8618106" y="8396077"/>
          <a:ext cx="9448800" cy="1815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04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graphicEl>
                                              <a:dgm id="{8AD80C11-4070-4C50-975C-C0F20A63F5C8}"/>
                                            </p:graphicEl>
                                          </p:spTgt>
                                        </p:tgtEl>
                                        <p:attrNameLst>
                                          <p:attrName>style.visibility</p:attrName>
                                        </p:attrNameLst>
                                      </p:cBhvr>
                                      <p:to>
                                        <p:strVal val="visible"/>
                                      </p:to>
                                    </p:set>
                                    <p:anim calcmode="lin" valueType="num">
                                      <p:cBhvr>
                                        <p:cTn id="12" dur="1000" fill="hold"/>
                                        <p:tgtEl>
                                          <p:spTgt spid="16">
                                            <p:graphicEl>
                                              <a:dgm id="{8AD80C11-4070-4C50-975C-C0F20A63F5C8}"/>
                                            </p:graphicEl>
                                          </p:spTgt>
                                        </p:tgtEl>
                                        <p:attrNameLst>
                                          <p:attrName>ppt_w</p:attrName>
                                        </p:attrNameLst>
                                      </p:cBhvr>
                                      <p:tavLst>
                                        <p:tav tm="0">
                                          <p:val>
                                            <p:fltVal val="0"/>
                                          </p:val>
                                        </p:tav>
                                        <p:tav tm="100000">
                                          <p:val>
                                            <p:strVal val="#ppt_w"/>
                                          </p:val>
                                        </p:tav>
                                      </p:tavLst>
                                    </p:anim>
                                    <p:anim calcmode="lin" valueType="num">
                                      <p:cBhvr>
                                        <p:cTn id="13" dur="1000" fill="hold"/>
                                        <p:tgtEl>
                                          <p:spTgt spid="16">
                                            <p:graphicEl>
                                              <a:dgm id="{8AD80C11-4070-4C50-975C-C0F20A63F5C8}"/>
                                            </p:graphicEl>
                                          </p:spTgt>
                                        </p:tgtEl>
                                        <p:attrNameLst>
                                          <p:attrName>ppt_h</p:attrName>
                                        </p:attrNameLst>
                                      </p:cBhvr>
                                      <p:tavLst>
                                        <p:tav tm="0">
                                          <p:val>
                                            <p:fltVal val="0"/>
                                          </p:val>
                                        </p:tav>
                                        <p:tav tm="100000">
                                          <p:val>
                                            <p:strVal val="#ppt_h"/>
                                          </p:val>
                                        </p:tav>
                                      </p:tavLst>
                                    </p:anim>
                                    <p:anim calcmode="lin" valueType="num">
                                      <p:cBhvr>
                                        <p:cTn id="14" dur="1000" fill="hold"/>
                                        <p:tgtEl>
                                          <p:spTgt spid="16">
                                            <p:graphicEl>
                                              <a:dgm id="{8AD80C11-4070-4C50-975C-C0F20A63F5C8}"/>
                                            </p:graphicEl>
                                          </p:spTgt>
                                        </p:tgtEl>
                                        <p:attrNameLst>
                                          <p:attrName>style.rotation</p:attrName>
                                        </p:attrNameLst>
                                      </p:cBhvr>
                                      <p:tavLst>
                                        <p:tav tm="0">
                                          <p:val>
                                            <p:fltVal val="90"/>
                                          </p:val>
                                        </p:tav>
                                        <p:tav tm="100000">
                                          <p:val>
                                            <p:fltVal val="0"/>
                                          </p:val>
                                        </p:tav>
                                      </p:tavLst>
                                    </p:anim>
                                    <p:animEffect transition="in" filter="fade">
                                      <p:cBhvr>
                                        <p:cTn id="15" dur="1000"/>
                                        <p:tgtEl>
                                          <p:spTgt spid="16">
                                            <p:graphicEl>
                                              <a:dgm id="{8AD80C11-4070-4C50-975C-C0F20A63F5C8}"/>
                                            </p:graphicEl>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6">
                                            <p:graphicEl>
                                              <a:dgm id="{8F0D9082-83BE-4DB4-AB94-0505E1A1B384}"/>
                                            </p:graphicEl>
                                          </p:spTgt>
                                        </p:tgtEl>
                                        <p:attrNameLst>
                                          <p:attrName>style.visibility</p:attrName>
                                        </p:attrNameLst>
                                      </p:cBhvr>
                                      <p:to>
                                        <p:strVal val="visible"/>
                                      </p:to>
                                    </p:set>
                                    <p:anim calcmode="lin" valueType="num">
                                      <p:cBhvr>
                                        <p:cTn id="18" dur="1000" fill="hold"/>
                                        <p:tgtEl>
                                          <p:spTgt spid="16">
                                            <p:graphicEl>
                                              <a:dgm id="{8F0D9082-83BE-4DB4-AB94-0505E1A1B384}"/>
                                            </p:graphicEl>
                                          </p:spTgt>
                                        </p:tgtEl>
                                        <p:attrNameLst>
                                          <p:attrName>ppt_w</p:attrName>
                                        </p:attrNameLst>
                                      </p:cBhvr>
                                      <p:tavLst>
                                        <p:tav tm="0">
                                          <p:val>
                                            <p:fltVal val="0"/>
                                          </p:val>
                                        </p:tav>
                                        <p:tav tm="100000">
                                          <p:val>
                                            <p:strVal val="#ppt_w"/>
                                          </p:val>
                                        </p:tav>
                                      </p:tavLst>
                                    </p:anim>
                                    <p:anim calcmode="lin" valueType="num">
                                      <p:cBhvr>
                                        <p:cTn id="19" dur="1000" fill="hold"/>
                                        <p:tgtEl>
                                          <p:spTgt spid="16">
                                            <p:graphicEl>
                                              <a:dgm id="{8F0D9082-83BE-4DB4-AB94-0505E1A1B384}"/>
                                            </p:graphicEl>
                                          </p:spTgt>
                                        </p:tgtEl>
                                        <p:attrNameLst>
                                          <p:attrName>ppt_h</p:attrName>
                                        </p:attrNameLst>
                                      </p:cBhvr>
                                      <p:tavLst>
                                        <p:tav tm="0">
                                          <p:val>
                                            <p:fltVal val="0"/>
                                          </p:val>
                                        </p:tav>
                                        <p:tav tm="100000">
                                          <p:val>
                                            <p:strVal val="#ppt_h"/>
                                          </p:val>
                                        </p:tav>
                                      </p:tavLst>
                                    </p:anim>
                                    <p:anim calcmode="lin" valueType="num">
                                      <p:cBhvr>
                                        <p:cTn id="20" dur="1000" fill="hold"/>
                                        <p:tgtEl>
                                          <p:spTgt spid="16">
                                            <p:graphicEl>
                                              <a:dgm id="{8F0D9082-83BE-4DB4-AB94-0505E1A1B384}"/>
                                            </p:graphicEl>
                                          </p:spTgt>
                                        </p:tgtEl>
                                        <p:attrNameLst>
                                          <p:attrName>style.rotation</p:attrName>
                                        </p:attrNameLst>
                                      </p:cBhvr>
                                      <p:tavLst>
                                        <p:tav tm="0">
                                          <p:val>
                                            <p:fltVal val="90"/>
                                          </p:val>
                                        </p:tav>
                                        <p:tav tm="100000">
                                          <p:val>
                                            <p:fltVal val="0"/>
                                          </p:val>
                                        </p:tav>
                                      </p:tavLst>
                                    </p:anim>
                                    <p:animEffect transition="in" filter="fade">
                                      <p:cBhvr>
                                        <p:cTn id="21" dur="1000"/>
                                        <p:tgtEl>
                                          <p:spTgt spid="16">
                                            <p:graphicEl>
                                              <a:dgm id="{8F0D9082-83BE-4DB4-AB94-0505E1A1B3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6"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100000">
              <a:schemeClr val="accent5">
                <a:lumMod val="45000"/>
                <a:lumOff val="55000"/>
              </a:schemeClr>
            </a:gs>
            <a:gs pos="100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04800" y="5676900"/>
            <a:ext cx="3455519" cy="4914900"/>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5468600" y="0"/>
            <a:ext cx="2819400" cy="3429001"/>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2673249" y="232777"/>
            <a:ext cx="13162843" cy="1007840"/>
          </a:xfrm>
          <a:prstGeom prst="rect">
            <a:avLst/>
          </a:prstGeom>
        </p:spPr>
        <p:txBody>
          <a:bodyPr wrap="square" lIns="0" tIns="0" rIns="0" bIns="0" rtlCol="0" anchor="t">
            <a:spAutoFit/>
          </a:bodyPr>
          <a:lstStyle/>
          <a:p>
            <a:pPr>
              <a:lnSpc>
                <a:spcPts val="3799"/>
              </a:lnSpc>
            </a:pPr>
            <a:endParaRPr sz="2000" dirty="0">
              <a:latin typeface="Times New Roman" panose="02020603050405020304" pitchFamily="18" charset="0"/>
              <a:cs typeface="Times New Roman" panose="02020603050405020304" pitchFamily="18" charset="0"/>
            </a:endParaRPr>
          </a:p>
          <a:p>
            <a:pPr>
              <a:lnSpc>
                <a:spcPts val="4042"/>
              </a:lnSpc>
            </a:pPr>
            <a:r>
              <a:rPr lang="tr-TR" sz="4000" b="1" dirty="0"/>
              <a:t>Değerlendirme Takımları Tarafından Sorabilecek Olası Sorular </a:t>
            </a:r>
            <a:endParaRPr lang="en-US" sz="6600" b="1" spc="-232" dirty="0">
              <a:solidFill>
                <a:srgbClr val="000000"/>
              </a:solidFill>
              <a:latin typeface="Fira Sans Medium"/>
            </a:endParaRPr>
          </a:p>
        </p:txBody>
      </p:sp>
      <p:pic>
        <p:nvPicPr>
          <p:cNvPr id="14" name="Picture 5"/>
          <p:cNvPicPr>
            <a:picLocks noChangeAspect="1"/>
          </p:cNvPicPr>
          <p:nvPr/>
        </p:nvPicPr>
        <p:blipFill>
          <a:blip r:embed="rId2"/>
          <a:srcRect t="7865" b="7865"/>
          <a:stretch>
            <a:fillRect/>
          </a:stretch>
        </p:blipFill>
        <p:spPr>
          <a:xfrm>
            <a:off x="80353" y="213791"/>
            <a:ext cx="2216050" cy="533400"/>
          </a:xfrm>
          <a:prstGeom prst="rect">
            <a:avLst/>
          </a:prstGeom>
        </p:spPr>
      </p:pic>
      <p:sp>
        <p:nvSpPr>
          <p:cNvPr id="13" name="Dikdörtgen 12"/>
          <p:cNvSpPr/>
          <p:nvPr/>
        </p:nvSpPr>
        <p:spPr>
          <a:xfrm>
            <a:off x="2673248" y="1127308"/>
            <a:ext cx="14178187" cy="8740854"/>
          </a:xfrm>
          <a:prstGeom prst="rect">
            <a:avLst/>
          </a:prstGeom>
        </p:spPr>
        <p:txBody>
          <a:bodyPr wrap="square">
            <a:spAutoFit/>
          </a:bodyPr>
          <a:lstStyle/>
          <a:p>
            <a:endParaRPr lang="tr-TR" sz="4000" dirty="0"/>
          </a:p>
          <a:p>
            <a:endParaRPr lang="tr-TR" dirty="0"/>
          </a:p>
          <a:p>
            <a:pPr marL="571500" indent="-571500">
              <a:buFont typeface="Wingdings" panose="05000000000000000000" pitchFamily="2" charset="2"/>
              <a:buChar char="v"/>
            </a:pPr>
            <a:r>
              <a:rPr lang="tr-TR" sz="3600" dirty="0"/>
              <a:t>Kurumun değerleri, misyon ve hedefleriyle uyumlu olarak; liderlik, yönetim ve kalite, eğitim ve öğretim, araştırma ve geliştirme ve toplumsal katkı süreçlerinde sahip olduğu kaynakları ve yetkinlikleri nasıl planladığı ve yönettiği, </a:t>
            </a:r>
          </a:p>
          <a:p>
            <a:pPr marL="571500" indent="-571500">
              <a:buFont typeface="Wingdings" panose="05000000000000000000" pitchFamily="2" charset="2"/>
              <a:buChar char="v"/>
            </a:pPr>
            <a:r>
              <a:rPr lang="tr-TR" sz="3600" dirty="0"/>
              <a:t>Kurumun genelinde ve süreçler bazında izleme ve iyileştirmelerin nasıl gerçekleştirildiği, </a:t>
            </a:r>
          </a:p>
          <a:p>
            <a:pPr marL="571500" indent="-571500">
              <a:buFont typeface="Wingdings" panose="05000000000000000000" pitchFamily="2" charset="2"/>
              <a:buChar char="v"/>
            </a:pPr>
            <a:r>
              <a:rPr lang="tr-TR" sz="3600" dirty="0"/>
              <a:t>Planlama, uygulama, izleme ve iyileştirme süreçlerine paydaş katılımının ve kapsayıcılığın nasıl sağlandığı, </a:t>
            </a:r>
          </a:p>
          <a:p>
            <a:pPr marL="571500" indent="-571500">
              <a:buFont typeface="Wingdings" panose="05000000000000000000" pitchFamily="2" charset="2"/>
              <a:buChar char="v"/>
            </a:pPr>
            <a:r>
              <a:rPr lang="tr-TR" sz="3600" dirty="0"/>
              <a:t>Kurumun iç kalite güvencesi sisteminde güçlü ve iyileşmeye açık alanların neler olduğu, </a:t>
            </a:r>
          </a:p>
          <a:p>
            <a:pPr marL="571500" indent="-571500">
              <a:buFont typeface="Wingdings" panose="05000000000000000000" pitchFamily="2" charset="2"/>
              <a:buChar char="v"/>
            </a:pPr>
            <a:r>
              <a:rPr lang="tr-TR" sz="3600" dirty="0"/>
              <a:t>Gerçekleştirilemeyen iyileştirmelerin nedenleri, </a:t>
            </a:r>
          </a:p>
          <a:p>
            <a:pPr marL="571500" indent="-571500">
              <a:buFont typeface="Wingdings" panose="05000000000000000000" pitchFamily="2" charset="2"/>
              <a:buChar char="v"/>
            </a:pPr>
            <a:r>
              <a:rPr lang="tr-TR" sz="3600" dirty="0"/>
              <a:t>Yükseköğretimin hızlı değişen gündemi kapsamında kurumun rekabet avantajını koruyabilmesi için kalite güvencesi sisteminde sürdürülebilirliği nasıl sağlayacağı. </a:t>
            </a:r>
          </a:p>
        </p:txBody>
      </p:sp>
    </p:spTree>
    <p:extLst>
      <p:ext uri="{BB962C8B-B14F-4D97-AF65-F5344CB8AC3E}">
        <p14:creationId xmlns:p14="http://schemas.microsoft.com/office/powerpoint/2010/main" val="1431854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 name="Group 2"/>
          <p:cNvGrpSpPr/>
          <p:nvPr/>
        </p:nvGrpSpPr>
        <p:grpSpPr>
          <a:xfrm>
            <a:off x="-914400" y="6515100"/>
            <a:ext cx="2601203" cy="5219700"/>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6238732" y="-1149253"/>
            <a:ext cx="2451908" cy="3771900"/>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3" name="Dikdörtgen 12"/>
          <p:cNvSpPr/>
          <p:nvPr/>
        </p:nvSpPr>
        <p:spPr>
          <a:xfrm>
            <a:off x="1671461" y="1269147"/>
            <a:ext cx="16177904" cy="9017853"/>
          </a:xfrm>
          <a:prstGeom prst="rect">
            <a:avLst/>
          </a:prstGeom>
        </p:spPr>
        <p:txBody>
          <a:bodyPr wrap="square">
            <a:spAutoFit/>
          </a:bodyPr>
          <a:lstStyle/>
          <a:p>
            <a:endParaRPr lang="tr-TR" sz="4000" dirty="0"/>
          </a:p>
          <a:p>
            <a:endParaRPr lang="tr-TR" dirty="0"/>
          </a:p>
          <a:p>
            <a:pPr marL="342900" lvl="0" indent="-342900">
              <a:buFont typeface="Arial" panose="020B0604020202020204" pitchFamily="34" charset="0"/>
              <a:buChar char="•"/>
            </a:pPr>
            <a:r>
              <a:rPr lang="en-GB" sz="3600" dirty="0" err="1" smtClean="0"/>
              <a:t>Kurumun</a:t>
            </a:r>
            <a:r>
              <a:rPr lang="en-GB" sz="3600" dirty="0" smtClean="0"/>
              <a:t> </a:t>
            </a:r>
            <a:r>
              <a:rPr lang="en-GB" sz="3600" dirty="0" err="1" smtClean="0"/>
              <a:t>ihtiyaç</a:t>
            </a:r>
            <a:r>
              <a:rPr lang="en-GB" sz="3600" dirty="0" smtClean="0"/>
              <a:t> ve </a:t>
            </a:r>
            <a:r>
              <a:rPr lang="en-GB" sz="3600" dirty="0" err="1" smtClean="0"/>
              <a:t>sorunlarınız</a:t>
            </a:r>
            <a:r>
              <a:rPr lang="en-GB" sz="3600" dirty="0" smtClean="0"/>
              <a:t> </a:t>
            </a:r>
            <a:r>
              <a:rPr lang="en-GB" sz="3600" dirty="0" err="1" smtClean="0"/>
              <a:t>hakkında</a:t>
            </a:r>
            <a:r>
              <a:rPr lang="en-GB" sz="3600" dirty="0" smtClean="0"/>
              <a:t> </a:t>
            </a:r>
            <a:r>
              <a:rPr lang="en-GB" sz="3600" dirty="0" err="1" smtClean="0"/>
              <a:t>bilgilenme</a:t>
            </a:r>
            <a:r>
              <a:rPr lang="en-GB" sz="3600" dirty="0" smtClean="0"/>
              <a:t> ve </a:t>
            </a:r>
            <a:r>
              <a:rPr lang="en-GB" sz="3600" dirty="0" err="1" smtClean="0"/>
              <a:t>çözüm</a:t>
            </a:r>
            <a:r>
              <a:rPr lang="en-GB" sz="3600" dirty="0" smtClean="0"/>
              <a:t> </a:t>
            </a:r>
            <a:r>
              <a:rPr lang="en-GB" sz="3600" dirty="0" err="1" smtClean="0"/>
              <a:t>bulma</a:t>
            </a:r>
            <a:r>
              <a:rPr lang="en-GB" sz="3600" dirty="0" smtClean="0"/>
              <a:t> </a:t>
            </a:r>
            <a:r>
              <a:rPr lang="en-GB" sz="3600" dirty="0" err="1" smtClean="0"/>
              <a:t>yöntemi</a:t>
            </a:r>
            <a:r>
              <a:rPr lang="en-GB" sz="3600" dirty="0" smtClean="0"/>
              <a:t> </a:t>
            </a:r>
            <a:r>
              <a:rPr lang="en-GB" sz="3600" dirty="0" err="1" smtClean="0"/>
              <a:t>hakkında</a:t>
            </a:r>
            <a:r>
              <a:rPr lang="en-GB" sz="3600" dirty="0" smtClean="0"/>
              <a:t> </a:t>
            </a:r>
            <a:r>
              <a:rPr lang="en-GB" sz="3600" dirty="0" err="1" smtClean="0"/>
              <a:t>bilgi</a:t>
            </a:r>
            <a:r>
              <a:rPr lang="en-GB" sz="3600" dirty="0" smtClean="0"/>
              <a:t> </a:t>
            </a:r>
            <a:r>
              <a:rPr lang="en-GB" sz="3600" dirty="0" err="1" smtClean="0"/>
              <a:t>verir</a:t>
            </a:r>
            <a:r>
              <a:rPr lang="en-GB" sz="3600" dirty="0" smtClean="0"/>
              <a:t> </a:t>
            </a:r>
            <a:r>
              <a:rPr lang="en-GB" sz="3600" dirty="0" err="1" smtClean="0"/>
              <a:t>misiniz</a:t>
            </a:r>
            <a:r>
              <a:rPr lang="en-GB" sz="3600" dirty="0" smtClean="0"/>
              <a:t>?</a:t>
            </a:r>
            <a:endParaRPr lang="tr-TR" sz="3600" dirty="0" smtClean="0"/>
          </a:p>
          <a:p>
            <a:pPr marL="342900" lvl="0" indent="-342900">
              <a:buFont typeface="Arial" panose="020B0604020202020204" pitchFamily="34" charset="0"/>
              <a:buChar char="•"/>
            </a:pPr>
            <a:r>
              <a:rPr lang="en-GB" sz="3600" dirty="0" err="1" smtClean="0"/>
              <a:t>Kurumun</a:t>
            </a:r>
            <a:r>
              <a:rPr lang="en-GB" sz="3600" dirty="0" smtClean="0"/>
              <a:t> </a:t>
            </a:r>
            <a:r>
              <a:rPr lang="en-GB" sz="3600" dirty="0" err="1"/>
              <a:t>kalite</a:t>
            </a:r>
            <a:r>
              <a:rPr lang="en-GB" sz="3600" dirty="0"/>
              <a:t> </a:t>
            </a:r>
            <a:r>
              <a:rPr lang="en-GB" sz="3600" dirty="0" err="1"/>
              <a:t>kültürü</a:t>
            </a:r>
            <a:r>
              <a:rPr lang="en-GB" sz="3600" dirty="0"/>
              <a:t> </a:t>
            </a:r>
            <a:r>
              <a:rPr lang="en-GB" sz="3600" dirty="0" err="1"/>
              <a:t>hakkında</a:t>
            </a:r>
            <a:r>
              <a:rPr lang="en-GB" sz="3600" dirty="0"/>
              <a:t> ne </a:t>
            </a:r>
            <a:r>
              <a:rPr lang="en-GB" sz="3600" dirty="0" err="1" smtClean="0"/>
              <a:t>düşünüyorsunuz</a:t>
            </a:r>
            <a:r>
              <a:rPr lang="en-GB" sz="3600" dirty="0" smtClean="0"/>
              <a:t>?</a:t>
            </a:r>
            <a:endParaRPr lang="tr-TR" sz="3600" dirty="0"/>
          </a:p>
          <a:p>
            <a:pPr marL="342900" lvl="0" indent="-342900">
              <a:buFont typeface="Arial" panose="020B0604020202020204" pitchFamily="34" charset="0"/>
              <a:buChar char="•"/>
            </a:pPr>
            <a:r>
              <a:rPr lang="en-GB" sz="3600" dirty="0" err="1" smtClean="0"/>
              <a:t>Uluslararası</a:t>
            </a:r>
            <a:r>
              <a:rPr lang="en-GB" sz="3600" dirty="0" smtClean="0"/>
              <a:t> </a:t>
            </a:r>
            <a:r>
              <a:rPr lang="en-GB" sz="3600" dirty="0" err="1"/>
              <a:t>işbirliklerini</a:t>
            </a:r>
            <a:r>
              <a:rPr lang="en-GB" sz="3600" dirty="0"/>
              <a:t> </a:t>
            </a:r>
            <a:r>
              <a:rPr lang="en-GB" sz="3600" dirty="0" err="1"/>
              <a:t>yeterli</a:t>
            </a:r>
            <a:r>
              <a:rPr lang="en-GB" sz="3600" dirty="0"/>
              <a:t> </a:t>
            </a:r>
            <a:r>
              <a:rPr lang="en-GB" sz="3600" dirty="0" err="1"/>
              <a:t>buluyor</a:t>
            </a:r>
            <a:r>
              <a:rPr lang="en-GB" sz="3600" dirty="0"/>
              <a:t> </a:t>
            </a:r>
            <a:r>
              <a:rPr lang="en-GB" sz="3600" dirty="0" err="1" smtClean="0"/>
              <a:t>musunuz</a:t>
            </a:r>
            <a:r>
              <a:rPr lang="en-GB" sz="3600" dirty="0" smtClean="0"/>
              <a:t>?</a:t>
            </a:r>
            <a:endParaRPr lang="tr-TR" sz="3600" dirty="0"/>
          </a:p>
          <a:p>
            <a:pPr marL="342900" lvl="0" indent="-342900">
              <a:buFont typeface="Arial" panose="020B0604020202020204" pitchFamily="34" charset="0"/>
              <a:buChar char="•"/>
            </a:pPr>
            <a:r>
              <a:rPr lang="en-GB" sz="3600" dirty="0" err="1" smtClean="0"/>
              <a:t>Çalışan</a:t>
            </a:r>
            <a:r>
              <a:rPr lang="en-GB" sz="3600" dirty="0" smtClean="0"/>
              <a:t> </a:t>
            </a:r>
            <a:r>
              <a:rPr lang="en-GB" sz="3600" dirty="0" err="1"/>
              <a:t>anketlerini</a:t>
            </a:r>
            <a:r>
              <a:rPr lang="en-GB" sz="3600" dirty="0"/>
              <a:t> ne </a:t>
            </a:r>
            <a:r>
              <a:rPr lang="en-GB" sz="3600" dirty="0" err="1"/>
              <a:t>sıklıkla</a:t>
            </a:r>
            <a:r>
              <a:rPr lang="en-GB" sz="3600" dirty="0"/>
              <a:t> </a:t>
            </a:r>
            <a:r>
              <a:rPr lang="en-GB" sz="3600" dirty="0" err="1"/>
              <a:t>dolduruyorsunuz</a:t>
            </a:r>
            <a:r>
              <a:rPr lang="en-GB" sz="3600" dirty="0"/>
              <a:t>? </a:t>
            </a:r>
            <a:r>
              <a:rPr lang="en-GB" sz="3600" dirty="0" err="1"/>
              <a:t>Değerlendirilmesi</a:t>
            </a:r>
            <a:r>
              <a:rPr lang="en-GB" sz="3600" dirty="0"/>
              <a:t> </a:t>
            </a:r>
            <a:r>
              <a:rPr lang="en-GB" sz="3600" dirty="0" err="1"/>
              <a:t>hakkındaki</a:t>
            </a:r>
            <a:r>
              <a:rPr lang="en-GB" sz="3600" dirty="0"/>
              <a:t> </a:t>
            </a:r>
            <a:r>
              <a:rPr lang="en-GB" sz="3600" dirty="0" err="1" smtClean="0"/>
              <a:t>düşünceniz</a:t>
            </a:r>
            <a:r>
              <a:rPr lang="en-GB" sz="3600" dirty="0" smtClean="0"/>
              <a:t>?</a:t>
            </a:r>
            <a:endParaRPr lang="tr-TR" sz="3600" dirty="0"/>
          </a:p>
          <a:p>
            <a:pPr marL="342900" lvl="0" indent="-342900">
              <a:buFont typeface="Arial" panose="020B0604020202020204" pitchFamily="34" charset="0"/>
              <a:buChar char="•"/>
            </a:pPr>
            <a:r>
              <a:rPr lang="en-GB" sz="3600" dirty="0" err="1" smtClean="0"/>
              <a:t>Öğrencilerin</a:t>
            </a:r>
            <a:r>
              <a:rPr lang="en-GB" sz="3600" dirty="0" smtClean="0"/>
              <a:t> </a:t>
            </a:r>
            <a:r>
              <a:rPr lang="en-GB" sz="3600" dirty="0" err="1"/>
              <a:t>ders</a:t>
            </a:r>
            <a:r>
              <a:rPr lang="en-GB" sz="3600" dirty="0"/>
              <a:t> </a:t>
            </a:r>
            <a:r>
              <a:rPr lang="en-GB" sz="3600" dirty="0" err="1"/>
              <a:t>değerlendirmeleri</a:t>
            </a:r>
            <a:r>
              <a:rPr lang="en-GB" sz="3600" dirty="0"/>
              <a:t> </a:t>
            </a:r>
            <a:r>
              <a:rPr lang="en-GB" sz="3600" dirty="0" err="1"/>
              <a:t>hakkında</a:t>
            </a:r>
            <a:r>
              <a:rPr lang="en-GB" sz="3600" dirty="0"/>
              <a:t> ne </a:t>
            </a:r>
            <a:r>
              <a:rPr lang="en-GB" sz="3600" dirty="0" err="1"/>
              <a:t>düşünüyorsunuz</a:t>
            </a:r>
            <a:r>
              <a:rPr lang="en-GB" sz="3600" dirty="0"/>
              <a:t> ? </a:t>
            </a:r>
            <a:r>
              <a:rPr lang="en-GB" sz="3600" dirty="0" err="1"/>
              <a:t>başka</a:t>
            </a:r>
            <a:r>
              <a:rPr lang="en-GB" sz="3600" dirty="0"/>
              <a:t> ne </a:t>
            </a:r>
            <a:r>
              <a:rPr lang="en-GB" sz="3600" dirty="0" err="1"/>
              <a:t>tür</a:t>
            </a:r>
            <a:r>
              <a:rPr lang="en-GB" sz="3600" dirty="0"/>
              <a:t> </a:t>
            </a:r>
            <a:r>
              <a:rPr lang="en-GB" sz="3600" dirty="0" err="1"/>
              <a:t>değerlendirmeler</a:t>
            </a:r>
            <a:r>
              <a:rPr lang="en-GB" sz="3600" dirty="0"/>
              <a:t> </a:t>
            </a:r>
            <a:r>
              <a:rPr lang="en-GB" sz="3600" dirty="0" err="1" smtClean="0"/>
              <a:t>yapılıyor</a:t>
            </a:r>
            <a:r>
              <a:rPr lang="en-GB" sz="3600" dirty="0" smtClean="0"/>
              <a:t>/</a:t>
            </a:r>
            <a:r>
              <a:rPr lang="en-GB" sz="3600" dirty="0" err="1" smtClean="0"/>
              <a:t>yapılmalıdır</a:t>
            </a:r>
            <a:r>
              <a:rPr lang="en-GB" sz="3600" dirty="0" smtClean="0"/>
              <a:t>?</a:t>
            </a:r>
            <a:endParaRPr lang="tr-TR" sz="3600" dirty="0"/>
          </a:p>
          <a:p>
            <a:pPr marL="342900" lvl="0" indent="-342900">
              <a:buFont typeface="Arial" panose="020B0604020202020204" pitchFamily="34" charset="0"/>
              <a:buChar char="•"/>
            </a:pPr>
            <a:r>
              <a:rPr lang="en-GB" sz="3600" dirty="0" err="1" smtClean="0"/>
              <a:t>Mesleki</a:t>
            </a:r>
            <a:r>
              <a:rPr lang="en-GB" sz="3600" dirty="0" smtClean="0"/>
              <a:t> </a:t>
            </a:r>
            <a:r>
              <a:rPr lang="en-GB" sz="3600" dirty="0" err="1" smtClean="0"/>
              <a:t>gelişim</a:t>
            </a:r>
            <a:r>
              <a:rPr lang="en-GB" sz="3600" dirty="0" smtClean="0"/>
              <a:t> </a:t>
            </a:r>
            <a:r>
              <a:rPr lang="en-GB" sz="3600" dirty="0" err="1" smtClean="0"/>
              <a:t>olanaklarından</a:t>
            </a:r>
            <a:r>
              <a:rPr lang="en-GB" sz="3600" dirty="0" smtClean="0"/>
              <a:t> </a:t>
            </a:r>
            <a:r>
              <a:rPr lang="en-GB" sz="3600" dirty="0" err="1" smtClean="0"/>
              <a:t>söz</a:t>
            </a:r>
            <a:r>
              <a:rPr lang="en-GB" sz="3600" dirty="0" smtClean="0"/>
              <a:t> </a:t>
            </a:r>
            <a:r>
              <a:rPr lang="en-GB" sz="3600" dirty="0" err="1" smtClean="0"/>
              <a:t>eder</a:t>
            </a:r>
            <a:r>
              <a:rPr lang="en-GB" sz="3600" dirty="0" smtClean="0"/>
              <a:t> </a:t>
            </a:r>
            <a:r>
              <a:rPr lang="en-GB" sz="3600" dirty="0" err="1" smtClean="0"/>
              <a:t>misiniz</a:t>
            </a:r>
            <a:r>
              <a:rPr lang="en-GB" sz="3600" dirty="0" smtClean="0"/>
              <a:t>?</a:t>
            </a:r>
            <a:endParaRPr lang="tr-TR" sz="3600" dirty="0" smtClean="0"/>
          </a:p>
          <a:p>
            <a:pPr marL="342900" lvl="0" indent="-342900">
              <a:buFont typeface="Arial" panose="020B0604020202020204" pitchFamily="34" charset="0"/>
              <a:buChar char="•"/>
            </a:pPr>
            <a:r>
              <a:rPr lang="tr-TR" sz="3600" dirty="0" smtClean="0"/>
              <a:t>Program </a:t>
            </a:r>
            <a:r>
              <a:rPr lang="tr-TR" sz="3600" dirty="0"/>
              <a:t>tasarım ve onayında paydaş görüşleri hangi yöntemle alınıyor? Paydaşlara geri dönüşler hangi yollarla yapılıyor? </a:t>
            </a:r>
            <a:endParaRPr lang="tr-TR" sz="3600" dirty="0" smtClean="0"/>
          </a:p>
          <a:p>
            <a:pPr marL="342900" lvl="0" indent="-342900">
              <a:buFont typeface="Arial" panose="020B0604020202020204" pitchFamily="34" charset="0"/>
              <a:buChar char="•"/>
            </a:pPr>
            <a:r>
              <a:rPr lang="tr-TR" sz="3600" dirty="0" smtClean="0"/>
              <a:t>Program </a:t>
            </a:r>
            <a:r>
              <a:rPr lang="tr-TR" sz="3600" dirty="0"/>
              <a:t>çıktılarına ulaşıldığı hangi mekanizmayla kontrol ediliyor? Eğer </a:t>
            </a:r>
            <a:r>
              <a:rPr lang="tr-TR" sz="3600" dirty="0" smtClean="0"/>
              <a:t>ulaşılmıyorsa</a:t>
            </a:r>
          </a:p>
          <a:p>
            <a:pPr marL="342900" lvl="0" indent="-342900">
              <a:buFont typeface="Arial" panose="020B0604020202020204" pitchFamily="34" charset="0"/>
              <a:buChar char="•"/>
            </a:pPr>
            <a:r>
              <a:rPr lang="tr-TR" sz="3600" dirty="0" smtClean="0"/>
              <a:t>Derslerde </a:t>
            </a:r>
            <a:r>
              <a:rPr lang="tr-TR" sz="3600" dirty="0"/>
              <a:t>öğrenci yükü, </a:t>
            </a:r>
            <a:r>
              <a:rPr lang="tr-TR" sz="3600" dirty="0" err="1"/>
              <a:t>AKTS’ler</a:t>
            </a:r>
            <a:r>
              <a:rPr lang="tr-TR" sz="3600" dirty="0"/>
              <a:t> nasıl belirlendi? Öğrenci görüşleri nasıl </a:t>
            </a:r>
            <a:r>
              <a:rPr lang="tr-TR" sz="3600" dirty="0" smtClean="0"/>
              <a:t>alındı?</a:t>
            </a:r>
          </a:p>
          <a:p>
            <a:pPr marL="342900" lvl="0" indent="-342900">
              <a:buFont typeface="Arial" panose="020B0604020202020204" pitchFamily="34" charset="0"/>
              <a:buChar char="•"/>
            </a:pPr>
            <a:r>
              <a:rPr lang="tr-TR" sz="3600" dirty="0" smtClean="0"/>
              <a:t>Uzaktan </a:t>
            </a:r>
            <a:r>
              <a:rPr lang="tr-TR" sz="3600" dirty="0"/>
              <a:t>eğitim programlarının </a:t>
            </a:r>
            <a:r>
              <a:rPr lang="tr-TR" sz="3600" dirty="0" err="1"/>
              <a:t>AKTS’leri</a:t>
            </a:r>
            <a:r>
              <a:rPr lang="tr-TR" sz="3600" dirty="0"/>
              <a:t> nasıl </a:t>
            </a:r>
            <a:r>
              <a:rPr lang="tr-TR" sz="3600" dirty="0" smtClean="0"/>
              <a:t>belirlendi?</a:t>
            </a:r>
          </a:p>
          <a:p>
            <a:pPr lvl="0"/>
            <a:endParaRPr lang="tr-TR" dirty="0"/>
          </a:p>
        </p:txBody>
      </p:sp>
      <p:sp>
        <p:nvSpPr>
          <p:cNvPr id="15" name="TextBox 12"/>
          <p:cNvSpPr txBox="1"/>
          <p:nvPr/>
        </p:nvSpPr>
        <p:spPr>
          <a:xfrm>
            <a:off x="2204370" y="495300"/>
            <a:ext cx="13162843" cy="1007840"/>
          </a:xfrm>
          <a:prstGeom prst="rect">
            <a:avLst/>
          </a:prstGeom>
        </p:spPr>
        <p:txBody>
          <a:bodyPr wrap="square" lIns="0" tIns="0" rIns="0" bIns="0" rtlCol="0" anchor="t">
            <a:spAutoFit/>
          </a:bodyPr>
          <a:lstStyle/>
          <a:p>
            <a:pPr>
              <a:lnSpc>
                <a:spcPts val="3799"/>
              </a:lnSpc>
            </a:pPr>
            <a:endParaRPr sz="2000" dirty="0">
              <a:latin typeface="Times New Roman" panose="02020603050405020304" pitchFamily="18" charset="0"/>
              <a:cs typeface="Times New Roman" panose="02020603050405020304" pitchFamily="18" charset="0"/>
            </a:endParaRPr>
          </a:p>
          <a:p>
            <a:pPr>
              <a:lnSpc>
                <a:spcPts val="4042"/>
              </a:lnSpc>
            </a:pPr>
            <a:r>
              <a:rPr lang="tr-TR" sz="4000" b="1" dirty="0"/>
              <a:t>Değerlendirme Takımları Tarafından Sorabilecek Olası Sorular </a:t>
            </a:r>
            <a:endParaRPr lang="en-US" sz="6600" b="1" spc="-232" dirty="0">
              <a:solidFill>
                <a:srgbClr val="000000"/>
              </a:solidFill>
              <a:latin typeface="Fira Sans Medium"/>
            </a:endParaRPr>
          </a:p>
        </p:txBody>
      </p:sp>
    </p:spTree>
    <p:extLst>
      <p:ext uri="{BB962C8B-B14F-4D97-AF65-F5344CB8AC3E}">
        <p14:creationId xmlns:p14="http://schemas.microsoft.com/office/powerpoint/2010/main" val="681061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914400" y="6515100"/>
            <a:ext cx="2601203" cy="5219700"/>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6238732" y="-1149253"/>
            <a:ext cx="2451908" cy="3771900"/>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3" name="Dikdörtgen 12"/>
          <p:cNvSpPr/>
          <p:nvPr/>
        </p:nvSpPr>
        <p:spPr>
          <a:xfrm>
            <a:off x="1853378" y="1232997"/>
            <a:ext cx="16177904" cy="8463855"/>
          </a:xfrm>
          <a:prstGeom prst="rect">
            <a:avLst/>
          </a:prstGeom>
        </p:spPr>
        <p:txBody>
          <a:bodyPr wrap="square">
            <a:spAutoFit/>
          </a:bodyPr>
          <a:lstStyle/>
          <a:p>
            <a:endParaRPr lang="tr-TR" sz="4000" dirty="0"/>
          </a:p>
          <a:p>
            <a:endParaRPr lang="tr-TR" dirty="0"/>
          </a:p>
          <a:p>
            <a:pPr marL="342900" lvl="0" indent="-342900">
              <a:buFont typeface="Arial" panose="020B0604020202020204" pitchFamily="34" charset="0"/>
              <a:buChar char="•"/>
            </a:pPr>
            <a:r>
              <a:rPr lang="tr-TR" sz="3600" dirty="0" smtClean="0"/>
              <a:t>Kurum </a:t>
            </a:r>
            <a:r>
              <a:rPr lang="tr-TR" sz="3600" dirty="0"/>
              <a:t>genelinde izlenen bir program geliştirme ve değerlendirme modeli var </a:t>
            </a:r>
            <a:r>
              <a:rPr lang="tr-TR" sz="3600" dirty="0" smtClean="0"/>
              <a:t>mıdır?</a:t>
            </a:r>
          </a:p>
          <a:p>
            <a:pPr marL="342900" lvl="0" indent="-342900">
              <a:buFont typeface="Arial" panose="020B0604020202020204" pitchFamily="34" charset="0"/>
              <a:buChar char="•"/>
            </a:pPr>
            <a:r>
              <a:rPr lang="tr-TR" sz="3600" dirty="0" smtClean="0"/>
              <a:t>Önceki </a:t>
            </a:r>
            <a:r>
              <a:rPr lang="tr-TR" sz="3600" dirty="0"/>
              <a:t>öğrenmenin tanınması ile ilgili: Yarı-yapılandırılmış / yapılandırılmamış eğitim alıp önceki öğrenmesi tanınmış somut örnekleriniz var </a:t>
            </a:r>
            <a:r>
              <a:rPr lang="tr-TR" sz="3600" dirty="0" smtClean="0"/>
              <a:t>mı?</a:t>
            </a:r>
          </a:p>
          <a:p>
            <a:pPr marL="342900" lvl="0" indent="-342900">
              <a:buFont typeface="Arial" panose="020B0604020202020204" pitchFamily="34" charset="0"/>
              <a:buChar char="•"/>
            </a:pPr>
            <a:r>
              <a:rPr lang="tr-TR" sz="3600" dirty="0" smtClean="0"/>
              <a:t>Program </a:t>
            </a:r>
            <a:r>
              <a:rPr lang="tr-TR" sz="3600" dirty="0"/>
              <a:t>çıktılarının </a:t>
            </a:r>
            <a:r>
              <a:rPr lang="tr-TR" sz="3600" dirty="0" err="1"/>
              <a:t>TYYÇ’yi</a:t>
            </a:r>
            <a:r>
              <a:rPr lang="tr-TR" sz="3600" dirty="0"/>
              <a:t> sağlayıp sağlamadığı konusunda nasıl bir çalışma yürütüyorsunuz? </a:t>
            </a:r>
            <a:endParaRPr lang="tr-TR" sz="3600" dirty="0" smtClean="0"/>
          </a:p>
          <a:p>
            <a:pPr marL="342900" lvl="0" indent="-342900">
              <a:buFont typeface="Arial" panose="020B0604020202020204" pitchFamily="34" charset="0"/>
              <a:buChar char="•"/>
            </a:pPr>
            <a:r>
              <a:rPr lang="tr-TR" sz="3600" dirty="0" smtClean="0"/>
              <a:t>Ölçme </a:t>
            </a:r>
            <a:r>
              <a:rPr lang="tr-TR" sz="3600" dirty="0"/>
              <a:t>ile hedeflenenin altında bir başarı elde edilmesi durumunda ne </a:t>
            </a:r>
            <a:r>
              <a:rPr lang="tr-TR" sz="3600" dirty="0" smtClean="0"/>
              <a:t>yapıyorsunuz?</a:t>
            </a:r>
          </a:p>
          <a:p>
            <a:pPr marL="342900" lvl="0" indent="-342900">
              <a:buFont typeface="Arial" panose="020B0604020202020204" pitchFamily="34" charset="0"/>
              <a:buChar char="•"/>
            </a:pPr>
            <a:r>
              <a:rPr lang="tr-TR" sz="3600" dirty="0" smtClean="0"/>
              <a:t>Yaşam </a:t>
            </a:r>
            <a:r>
              <a:rPr lang="tr-TR" sz="3600" dirty="0"/>
              <a:t>boyu öğrenme çıktısını nasıl </a:t>
            </a:r>
            <a:r>
              <a:rPr lang="tr-TR" sz="3600" dirty="0" smtClean="0"/>
              <a:t>ölçüyorsunuz?</a:t>
            </a:r>
          </a:p>
          <a:p>
            <a:pPr marL="342900" lvl="0" indent="-342900">
              <a:buFont typeface="Arial" panose="020B0604020202020204" pitchFamily="34" charset="0"/>
              <a:buChar char="•"/>
            </a:pPr>
            <a:r>
              <a:rPr lang="tr-TR" sz="3600" dirty="0" smtClean="0"/>
              <a:t>Akademik </a:t>
            </a:r>
            <a:r>
              <a:rPr lang="tr-TR" sz="3600" dirty="0"/>
              <a:t>danışmanlık konusunda somut örnekler verilebilir </a:t>
            </a:r>
            <a:r>
              <a:rPr lang="tr-TR" sz="3600" dirty="0" smtClean="0"/>
              <a:t>mi?</a:t>
            </a:r>
          </a:p>
          <a:p>
            <a:pPr marL="342900" lvl="0" indent="-342900">
              <a:buFont typeface="Arial" panose="020B0604020202020204" pitchFamily="34" charset="0"/>
              <a:buChar char="•"/>
            </a:pPr>
            <a:r>
              <a:rPr lang="tr-TR" sz="3600" dirty="0" smtClean="0"/>
              <a:t>Atama </a:t>
            </a:r>
            <a:r>
              <a:rPr lang="tr-TR" sz="3600" dirty="0"/>
              <a:t>yükseltme kriterlerinden memnun musunuz? (öğretim </a:t>
            </a:r>
            <a:r>
              <a:rPr lang="tr-TR" sz="3600" dirty="0" smtClean="0"/>
              <a:t>elemanlarına)</a:t>
            </a:r>
          </a:p>
          <a:p>
            <a:pPr marL="342900" lvl="0" indent="-342900">
              <a:buFont typeface="Arial" panose="020B0604020202020204" pitchFamily="34" charset="0"/>
              <a:buChar char="•"/>
            </a:pPr>
            <a:r>
              <a:rPr lang="tr-TR" sz="3600" dirty="0" smtClean="0"/>
              <a:t>Öğretim </a:t>
            </a:r>
            <a:r>
              <a:rPr lang="tr-TR" sz="3600" dirty="0"/>
              <a:t>elemanlarının eğitim öğretim süreçlerindeki etkinliklerini geliştirme konusunda üniversitenin desteği var </a:t>
            </a:r>
            <a:r>
              <a:rPr lang="tr-TR" sz="3600" dirty="0" smtClean="0"/>
              <a:t>mı?</a:t>
            </a:r>
          </a:p>
          <a:p>
            <a:pPr marL="342900" lvl="0" indent="-342900">
              <a:buFont typeface="Arial" panose="020B0604020202020204" pitchFamily="34" charset="0"/>
              <a:buChar char="•"/>
            </a:pPr>
            <a:r>
              <a:rPr lang="tr-TR" sz="3600" dirty="0" smtClean="0"/>
              <a:t>Öğrencilere </a:t>
            </a:r>
            <a:r>
              <a:rPr lang="tr-TR" sz="3600" dirty="0"/>
              <a:t>– sosyal kültürel faaliyetlerden memnun musunuz?</a:t>
            </a:r>
          </a:p>
          <a:p>
            <a:pPr lvl="0"/>
            <a:endParaRPr lang="tr-TR" dirty="0"/>
          </a:p>
        </p:txBody>
      </p:sp>
      <p:sp>
        <p:nvSpPr>
          <p:cNvPr id="14" name="TextBox 12"/>
          <p:cNvSpPr txBox="1"/>
          <p:nvPr/>
        </p:nvSpPr>
        <p:spPr>
          <a:xfrm>
            <a:off x="2441647" y="664132"/>
            <a:ext cx="13162843" cy="1007840"/>
          </a:xfrm>
          <a:prstGeom prst="rect">
            <a:avLst/>
          </a:prstGeom>
        </p:spPr>
        <p:txBody>
          <a:bodyPr wrap="square" lIns="0" tIns="0" rIns="0" bIns="0" rtlCol="0" anchor="t">
            <a:spAutoFit/>
          </a:bodyPr>
          <a:lstStyle/>
          <a:p>
            <a:pPr>
              <a:lnSpc>
                <a:spcPts val="3799"/>
              </a:lnSpc>
            </a:pPr>
            <a:endParaRPr sz="2000" dirty="0">
              <a:latin typeface="Times New Roman" panose="02020603050405020304" pitchFamily="18" charset="0"/>
              <a:cs typeface="Times New Roman" panose="02020603050405020304" pitchFamily="18" charset="0"/>
            </a:endParaRPr>
          </a:p>
          <a:p>
            <a:pPr>
              <a:lnSpc>
                <a:spcPts val="4042"/>
              </a:lnSpc>
            </a:pPr>
            <a:r>
              <a:rPr lang="tr-TR" sz="4000" b="1" dirty="0"/>
              <a:t>Değerlendirme Takımları Tarafından Sorabilecek Olası Sorular </a:t>
            </a:r>
            <a:endParaRPr lang="en-US" sz="6600" b="1" spc="-232" dirty="0">
              <a:solidFill>
                <a:srgbClr val="000000"/>
              </a:solidFill>
              <a:latin typeface="Fira Sans Medium"/>
            </a:endParaRPr>
          </a:p>
        </p:txBody>
      </p:sp>
    </p:spTree>
    <p:extLst>
      <p:ext uri="{BB962C8B-B14F-4D97-AF65-F5344CB8AC3E}">
        <p14:creationId xmlns:p14="http://schemas.microsoft.com/office/powerpoint/2010/main" val="2270423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22F4A40B-BEE6-8B4B-9591-8195A45A9A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3C2559AD-1D1F-9945-9929-02127CA5BA14}"/>
              </a:ext>
            </a:extLst>
          </p:cNvPr>
          <p:cNvPicPr>
            <a:picLocks noChangeAspect="1"/>
          </p:cNvPicPr>
          <p:nvPr/>
        </p:nvPicPr>
        <p:blipFill>
          <a:blip r:embed="rId3"/>
          <a:stretch>
            <a:fillRect/>
          </a:stretch>
        </p:blipFill>
        <p:spPr>
          <a:xfrm>
            <a:off x="13563600" y="6217875"/>
            <a:ext cx="4724401" cy="2667000"/>
          </a:xfrm>
          <a:prstGeom prst="rect">
            <a:avLst/>
          </a:prstGeom>
        </p:spPr>
      </p:pic>
      <p:pic>
        <p:nvPicPr>
          <p:cNvPr id="4" name="Resim 3">
            <a:extLst>
              <a:ext uri="{FF2B5EF4-FFF2-40B4-BE49-F238E27FC236}">
                <a16:creationId xmlns:a16="http://schemas.microsoft.com/office/drawing/2014/main" id="{092E29B4-D40C-3A4B-82E0-6CF5888A0D70}"/>
              </a:ext>
            </a:extLst>
          </p:cNvPr>
          <p:cNvPicPr>
            <a:picLocks noChangeAspect="1"/>
          </p:cNvPicPr>
          <p:nvPr/>
        </p:nvPicPr>
        <p:blipFill>
          <a:blip r:embed="rId3"/>
          <a:stretch>
            <a:fillRect/>
          </a:stretch>
        </p:blipFill>
        <p:spPr>
          <a:xfrm>
            <a:off x="2" y="146255"/>
            <a:ext cx="4532812" cy="2558845"/>
          </a:xfrm>
          <a:prstGeom prst="rect">
            <a:avLst/>
          </a:prstGeom>
        </p:spPr>
      </p:pic>
      <p:sp>
        <p:nvSpPr>
          <p:cNvPr id="6" name="TextBox 6">
            <a:extLst>
              <a:ext uri="{FF2B5EF4-FFF2-40B4-BE49-F238E27FC236}">
                <a16:creationId xmlns:a16="http://schemas.microsoft.com/office/drawing/2014/main" id="{F218E7E8-128B-4074-9779-08CA7ADD0D46}"/>
              </a:ext>
            </a:extLst>
          </p:cNvPr>
          <p:cNvSpPr txBox="1">
            <a:spLocks noChangeArrowheads="1"/>
          </p:cNvSpPr>
          <p:nvPr/>
        </p:nvSpPr>
        <p:spPr bwMode="auto">
          <a:xfrm>
            <a:off x="2514600" y="4000500"/>
            <a:ext cx="1298448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tr-TR" altLang="tr-TR" sz="4200" b="1" dirty="0">
                <a:solidFill>
                  <a:srgbClr val="C00000"/>
                </a:solidFill>
                <a:effectLst>
                  <a:outerShdw blurRad="38100" dist="38100" dir="2700000" algn="tl">
                    <a:srgbClr val="000000">
                      <a:alpha val="43137"/>
                    </a:srgbClr>
                  </a:outerShdw>
                </a:effectLst>
              </a:rPr>
              <a:t>KURUMSAL İÇ DEĞERLENDİRME RAPORUMUZ (KİDR) TÜM ÖĞRETİM ÜYELERİMİZ, İDARİ PERSONELİMİZ VE ÖĞRENCİLERİMİZ TARAFINDAN OKUNMALIDIR.</a:t>
            </a:r>
          </a:p>
        </p:txBody>
      </p:sp>
      <p:pic>
        <p:nvPicPr>
          <p:cNvPr id="8" name="Picture 5"/>
          <p:cNvPicPr>
            <a:picLocks noChangeAspect="1"/>
          </p:cNvPicPr>
          <p:nvPr/>
        </p:nvPicPr>
        <p:blipFill>
          <a:blip r:embed="rId4"/>
          <a:srcRect t="7865" b="7865"/>
          <a:stretch>
            <a:fillRect/>
          </a:stretch>
        </p:blipFill>
        <p:spPr>
          <a:xfrm>
            <a:off x="457200" y="9169085"/>
            <a:ext cx="2998319" cy="789580"/>
          </a:xfrm>
          <a:prstGeom prst="rect">
            <a:avLst/>
          </a:prstGeom>
        </p:spPr>
      </p:pic>
    </p:spTree>
    <p:extLst>
      <p:ext uri="{BB962C8B-B14F-4D97-AF65-F5344CB8AC3E}">
        <p14:creationId xmlns:p14="http://schemas.microsoft.com/office/powerpoint/2010/main" val="1881608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799999">
            <a:off x="8368058" y="7334701"/>
            <a:ext cx="1331766" cy="918918"/>
          </a:xfrm>
          <a:prstGeom prst="rect">
            <a:avLst/>
          </a:prstGeom>
        </p:spPr>
      </p:pic>
      <p:grpSp>
        <p:nvGrpSpPr>
          <p:cNvPr id="4" name="Group 4"/>
          <p:cNvGrpSpPr/>
          <p:nvPr/>
        </p:nvGrpSpPr>
        <p:grpSpPr>
          <a:xfrm rot="-5399999">
            <a:off x="4783078" y="-1691686"/>
            <a:ext cx="3875616" cy="13670372"/>
            <a:chOff x="0" y="0"/>
            <a:chExt cx="660400" cy="2329414"/>
          </a:xfrm>
        </p:grpSpPr>
        <p:sp>
          <p:nvSpPr>
            <p:cNvPr id="5" name="Freeform 5"/>
            <p:cNvSpPr/>
            <p:nvPr/>
          </p:nvSpPr>
          <p:spPr>
            <a:xfrm>
              <a:off x="0" y="0"/>
              <a:ext cx="660400" cy="2329414"/>
            </a:xfrm>
            <a:custGeom>
              <a:avLst/>
              <a:gdLst/>
              <a:ahLst/>
              <a:cxnLst/>
              <a:rect l="l" t="t" r="r" b="b"/>
              <a:pathLst>
                <a:path w="660400" h="2329414">
                  <a:moveTo>
                    <a:pt x="220252" y="2310345"/>
                  </a:moveTo>
                  <a:cubicBezTo>
                    <a:pt x="254109" y="2321859"/>
                    <a:pt x="292600" y="2329414"/>
                    <a:pt x="330378" y="2329414"/>
                  </a:cubicBezTo>
                  <a:cubicBezTo>
                    <a:pt x="368157" y="2329414"/>
                    <a:pt x="404509" y="2322937"/>
                    <a:pt x="438009" y="2311423"/>
                  </a:cubicBezTo>
                  <a:cubicBezTo>
                    <a:pt x="438723" y="2311064"/>
                    <a:pt x="439435" y="2311064"/>
                    <a:pt x="440148" y="2310704"/>
                  </a:cubicBezTo>
                  <a:cubicBezTo>
                    <a:pt x="565955" y="2264649"/>
                    <a:pt x="658618" y="2143035"/>
                    <a:pt x="660400" y="1967224"/>
                  </a:cubicBezTo>
                  <a:lnTo>
                    <a:pt x="660400" y="0"/>
                  </a:lnTo>
                  <a:lnTo>
                    <a:pt x="0" y="0"/>
                  </a:lnTo>
                  <a:lnTo>
                    <a:pt x="0" y="1965764"/>
                  </a:lnTo>
                  <a:cubicBezTo>
                    <a:pt x="1782" y="2143754"/>
                    <a:pt x="93019" y="2265369"/>
                    <a:pt x="220252" y="2310345"/>
                  </a:cubicBezTo>
                  <a:close/>
                </a:path>
              </a:pathLst>
            </a:custGeom>
            <a:solidFill>
              <a:srgbClr val="4F7386"/>
            </a:solidFill>
          </p:spPr>
        </p:sp>
        <p:sp>
          <p:nvSpPr>
            <p:cNvPr id="6" name="TextBox 6"/>
            <p:cNvSpPr txBox="1"/>
            <p:nvPr/>
          </p:nvSpPr>
          <p:spPr>
            <a:xfrm>
              <a:off x="0" y="-9525"/>
              <a:ext cx="660400" cy="695325"/>
            </a:xfrm>
            <a:prstGeom prst="rect">
              <a:avLst/>
            </a:prstGeom>
          </p:spPr>
          <p:txBody>
            <a:bodyPr lIns="50800" tIns="50800" rIns="50800" bIns="50800" rtlCol="0" anchor="ctr"/>
            <a:lstStyle/>
            <a:p>
              <a:pPr algn="ctr">
                <a:lnSpc>
                  <a:spcPts val="2879"/>
                </a:lnSpc>
              </a:pPr>
              <a:endParaRPr/>
            </a:p>
          </p:txBody>
        </p:sp>
      </p:grpSp>
      <p:sp>
        <p:nvSpPr>
          <p:cNvPr id="7" name="TextBox 7"/>
          <p:cNvSpPr txBox="1"/>
          <p:nvPr/>
        </p:nvSpPr>
        <p:spPr>
          <a:xfrm>
            <a:off x="1028700" y="3314700"/>
            <a:ext cx="10193606" cy="2438400"/>
          </a:xfrm>
          <a:prstGeom prst="rect">
            <a:avLst/>
          </a:prstGeom>
        </p:spPr>
        <p:txBody>
          <a:bodyPr lIns="0" tIns="0" rIns="0" bIns="0" rtlCol="0" anchor="t">
            <a:spAutoFit/>
          </a:bodyPr>
          <a:lstStyle/>
          <a:p>
            <a:pPr>
              <a:lnSpc>
                <a:spcPts val="9600"/>
              </a:lnSpc>
            </a:pPr>
            <a:r>
              <a:rPr lang="en-US" sz="8000">
                <a:solidFill>
                  <a:srgbClr val="FFFFFF"/>
                </a:solidFill>
                <a:latin typeface="Montserrat Extra-Bold"/>
              </a:rPr>
              <a:t>KALİTE EKİP İŞİDİR</a:t>
            </a: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799999" flipH="1">
            <a:off x="1028700" y="2138569"/>
            <a:ext cx="1331766" cy="918918"/>
          </a:xfrm>
          <a:prstGeom prst="rect">
            <a:avLst/>
          </a:prstGeom>
        </p:spPr>
      </p:pic>
      <p:sp>
        <p:nvSpPr>
          <p:cNvPr id="12" name="TextBox 12"/>
          <p:cNvSpPr txBox="1"/>
          <p:nvPr/>
        </p:nvSpPr>
        <p:spPr>
          <a:xfrm>
            <a:off x="17390040" y="9499882"/>
            <a:ext cx="897960" cy="638175"/>
          </a:xfrm>
          <a:prstGeom prst="rect">
            <a:avLst/>
          </a:prstGeom>
        </p:spPr>
        <p:txBody>
          <a:bodyPr lIns="0" tIns="0" rIns="0" bIns="0" rtlCol="0" anchor="t">
            <a:spAutoFit/>
          </a:bodyPr>
          <a:lstStyle/>
          <a:p>
            <a:pPr algn="ctr">
              <a:lnSpc>
                <a:spcPts val="5040"/>
              </a:lnSpc>
              <a:spcBef>
                <a:spcPct val="0"/>
              </a:spcBef>
            </a:pPr>
            <a:r>
              <a:rPr lang="en-US" sz="4200" dirty="0" smtClean="0">
                <a:solidFill>
                  <a:srgbClr val="FFFFFF"/>
                </a:solidFill>
                <a:latin typeface="Montserrat Extra-Bold"/>
              </a:rPr>
              <a:t>1</a:t>
            </a:r>
            <a:endParaRPr lang="en-US" sz="4200" dirty="0">
              <a:solidFill>
                <a:srgbClr val="FFFFFF"/>
              </a:solidFill>
              <a:latin typeface="Montserrat Extra-Bold"/>
            </a:endParaRPr>
          </a:p>
        </p:txBody>
      </p:sp>
    </p:spTree>
    <p:extLst>
      <p:ext uri="{BB962C8B-B14F-4D97-AF65-F5344CB8AC3E}">
        <p14:creationId xmlns:p14="http://schemas.microsoft.com/office/powerpoint/2010/main" val="403258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rot="15960226">
            <a:off x="16659957" y="8068845"/>
            <a:ext cx="1364475" cy="2935722"/>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5468600" y="0"/>
            <a:ext cx="2819400" cy="3429001"/>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5600659" y="314492"/>
            <a:ext cx="8551840" cy="1055417"/>
          </a:xfrm>
          <a:prstGeom prst="rect">
            <a:avLst/>
          </a:prstGeom>
        </p:spPr>
        <p:txBody>
          <a:bodyPr wrap="square" lIns="0" tIns="0" rIns="0" bIns="0" rtlCol="0" anchor="t">
            <a:spAutoFit/>
          </a:bodyPr>
          <a:lstStyle/>
          <a:p>
            <a:pPr marL="0" marR="0" lvl="0" indent="0" algn="l" defTabSz="914400" rtl="0" eaLnBrk="1" fontAlgn="auto" latinLnBrk="0" hangingPunct="1">
              <a:lnSpc>
                <a:spcPts val="3799"/>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4042"/>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a:ea typeface="+mn-ea"/>
                <a:cs typeface="+mn-cs"/>
              </a:rPr>
              <a:t>KAP Sürecinde neler yapıldı…</a:t>
            </a:r>
            <a:endParaRPr kumimoji="0" lang="en-US" sz="3875" b="0" i="0" u="none" strike="noStrike" kern="1200" cap="none" spc="-232" normalizeH="0" baseline="0" noProof="0" dirty="0">
              <a:ln>
                <a:noFill/>
              </a:ln>
              <a:solidFill>
                <a:srgbClr val="000000"/>
              </a:solidFill>
              <a:effectLst/>
              <a:uLnTx/>
              <a:uFillTx/>
              <a:latin typeface="Fira Sans Medium"/>
              <a:ea typeface="+mn-ea"/>
              <a:cs typeface="+mn-cs"/>
            </a:endParaRPr>
          </a:p>
        </p:txBody>
      </p:sp>
      <p:pic>
        <p:nvPicPr>
          <p:cNvPr id="14" name="Picture 5"/>
          <p:cNvPicPr>
            <a:picLocks noChangeAspect="1"/>
          </p:cNvPicPr>
          <p:nvPr/>
        </p:nvPicPr>
        <p:blipFill>
          <a:blip r:embed="rId2"/>
          <a:srcRect t="7865" b="7865"/>
          <a:stretch>
            <a:fillRect/>
          </a:stretch>
        </p:blipFill>
        <p:spPr>
          <a:xfrm>
            <a:off x="80353" y="213791"/>
            <a:ext cx="2216050" cy="533400"/>
          </a:xfrm>
          <a:prstGeom prst="rect">
            <a:avLst/>
          </a:prstGeom>
        </p:spPr>
      </p:pic>
      <p:pic>
        <p:nvPicPr>
          <p:cNvPr id="30" name="Resim 29">
            <a:extLst>
              <a:ext uri="{FF2B5EF4-FFF2-40B4-BE49-F238E27FC236}">
                <a16:creationId xmlns:a16="http://schemas.microsoft.com/office/drawing/2014/main" id="{0BD789F1-F1EB-4B1C-885B-9E609289211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2720" y="2356415"/>
            <a:ext cx="16351186" cy="6724866"/>
          </a:xfrm>
          <a:prstGeom prst="rect">
            <a:avLst/>
          </a:prstGeom>
          <a:ln>
            <a:noFill/>
          </a:ln>
          <a:effectLst>
            <a:outerShdw blurRad="292100" dist="139700" dir="2700000" algn="tl" rotWithShape="0">
              <a:srgbClr val="333333">
                <a:alpha val="65000"/>
              </a:srgbClr>
            </a:outerShdw>
          </a:effectLst>
        </p:spPr>
      </p:pic>
      <p:sp>
        <p:nvSpPr>
          <p:cNvPr id="31" name="Patlama: 14 Nokta 30">
            <a:extLst>
              <a:ext uri="{FF2B5EF4-FFF2-40B4-BE49-F238E27FC236}">
                <a16:creationId xmlns:a16="http://schemas.microsoft.com/office/drawing/2014/main" id="{AC67F467-AFD3-405E-9A62-BF124B2C8A79}"/>
              </a:ext>
            </a:extLst>
          </p:cNvPr>
          <p:cNvSpPr/>
          <p:nvPr/>
        </p:nvSpPr>
        <p:spPr>
          <a:xfrm>
            <a:off x="9218723" y="3221415"/>
            <a:ext cx="7848600" cy="3981182"/>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307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1"/>
                                        </p:tgtEl>
                                      </p:cBhvr>
                                    </p:animEffect>
                                    <p:set>
                                      <p:cBhvr>
                                        <p:cTn id="7"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esim 15">
            <a:extLst>
              <a:ext uri="{FF2B5EF4-FFF2-40B4-BE49-F238E27FC236}">
                <a16:creationId xmlns:a16="http://schemas.microsoft.com/office/drawing/2014/main" id="{8D240642-08C2-4376-B232-375FE6E8B6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3518" y="2826359"/>
            <a:ext cx="17093721" cy="6119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p:cNvGrpSpPr/>
          <p:nvPr/>
        </p:nvGrpSpPr>
        <p:grpSpPr>
          <a:xfrm rot="15960226">
            <a:off x="16659957" y="8068845"/>
            <a:ext cx="1364475" cy="2935722"/>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5468600" y="0"/>
            <a:ext cx="2819400" cy="3429001"/>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5600659" y="314492"/>
            <a:ext cx="8551840" cy="1055417"/>
          </a:xfrm>
          <a:prstGeom prst="rect">
            <a:avLst/>
          </a:prstGeom>
        </p:spPr>
        <p:txBody>
          <a:bodyPr wrap="square" lIns="0" tIns="0" rIns="0" bIns="0" rtlCol="0" anchor="t">
            <a:spAutoFit/>
          </a:bodyPr>
          <a:lstStyle/>
          <a:p>
            <a:pPr marL="0" marR="0" lvl="0" indent="0" algn="l" defTabSz="914400" rtl="0" eaLnBrk="1" fontAlgn="auto" latinLnBrk="0" hangingPunct="1">
              <a:lnSpc>
                <a:spcPts val="3799"/>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4042"/>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a:ea typeface="+mn-ea"/>
                <a:cs typeface="+mn-cs"/>
              </a:rPr>
              <a:t>KAP Sürecinde neler yapıldı…</a:t>
            </a:r>
            <a:endParaRPr kumimoji="0" lang="en-US" sz="3875" b="0" i="0" u="none" strike="noStrike" kern="1200" cap="none" spc="-232" normalizeH="0" baseline="0" noProof="0" dirty="0">
              <a:ln>
                <a:noFill/>
              </a:ln>
              <a:solidFill>
                <a:srgbClr val="000000"/>
              </a:solidFill>
              <a:effectLst/>
              <a:uLnTx/>
              <a:uFillTx/>
              <a:latin typeface="Fira Sans Medium"/>
              <a:ea typeface="+mn-ea"/>
              <a:cs typeface="+mn-cs"/>
            </a:endParaRPr>
          </a:p>
        </p:txBody>
      </p:sp>
      <p:pic>
        <p:nvPicPr>
          <p:cNvPr id="14" name="Picture 5"/>
          <p:cNvPicPr>
            <a:picLocks noChangeAspect="1"/>
          </p:cNvPicPr>
          <p:nvPr/>
        </p:nvPicPr>
        <p:blipFill>
          <a:blip r:embed="rId4"/>
          <a:srcRect t="7865" b="7865"/>
          <a:stretch>
            <a:fillRect/>
          </a:stretch>
        </p:blipFill>
        <p:spPr>
          <a:xfrm>
            <a:off x="80353" y="213791"/>
            <a:ext cx="2216050" cy="533400"/>
          </a:xfrm>
          <a:prstGeom prst="rect">
            <a:avLst/>
          </a:prstGeom>
        </p:spPr>
      </p:pic>
      <p:sp>
        <p:nvSpPr>
          <p:cNvPr id="31" name="Patlama: 14 Nokta 30">
            <a:extLst>
              <a:ext uri="{FF2B5EF4-FFF2-40B4-BE49-F238E27FC236}">
                <a16:creationId xmlns:a16="http://schemas.microsoft.com/office/drawing/2014/main" id="{AC67F467-AFD3-405E-9A62-BF124B2C8A79}"/>
              </a:ext>
            </a:extLst>
          </p:cNvPr>
          <p:cNvSpPr/>
          <p:nvPr/>
        </p:nvSpPr>
        <p:spPr>
          <a:xfrm>
            <a:off x="4991937" y="2772741"/>
            <a:ext cx="10566109" cy="5170673"/>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4353"/>
              <a:gd name="connsiteY0" fmla="*/ 4342 h 21600"/>
              <a:gd name="connsiteX1" fmla="*/ 14790 w 24353"/>
              <a:gd name="connsiteY1" fmla="*/ 0 h 21600"/>
              <a:gd name="connsiteX2" fmla="*/ 14525 w 24353"/>
              <a:gd name="connsiteY2" fmla="*/ 5777 h 21600"/>
              <a:gd name="connsiteX3" fmla="*/ 18007 w 24353"/>
              <a:gd name="connsiteY3" fmla="*/ 3172 h 21600"/>
              <a:gd name="connsiteX4" fmla="*/ 16380 w 24353"/>
              <a:gd name="connsiteY4" fmla="*/ 6532 h 21600"/>
              <a:gd name="connsiteX5" fmla="*/ 24353 w 24353"/>
              <a:gd name="connsiteY5" fmla="*/ 6327 h 21600"/>
              <a:gd name="connsiteX6" fmla="*/ 16985 w 24353"/>
              <a:gd name="connsiteY6" fmla="*/ 9402 h 21600"/>
              <a:gd name="connsiteX7" fmla="*/ 18270 w 24353"/>
              <a:gd name="connsiteY7" fmla="*/ 11290 h 21600"/>
              <a:gd name="connsiteX8" fmla="*/ 16380 w 24353"/>
              <a:gd name="connsiteY8" fmla="*/ 12310 h 21600"/>
              <a:gd name="connsiteX9" fmla="*/ 18877 w 24353"/>
              <a:gd name="connsiteY9" fmla="*/ 15632 h 21600"/>
              <a:gd name="connsiteX10" fmla="*/ 14640 w 24353"/>
              <a:gd name="connsiteY10" fmla="*/ 14350 h 21600"/>
              <a:gd name="connsiteX11" fmla="*/ 14942 w 24353"/>
              <a:gd name="connsiteY11" fmla="*/ 17370 h 21600"/>
              <a:gd name="connsiteX12" fmla="*/ 12180 w 24353"/>
              <a:gd name="connsiteY12" fmla="*/ 15935 h 21600"/>
              <a:gd name="connsiteX13" fmla="*/ 11612 w 24353"/>
              <a:gd name="connsiteY13" fmla="*/ 18842 h 21600"/>
              <a:gd name="connsiteX14" fmla="*/ 9872 w 24353"/>
              <a:gd name="connsiteY14" fmla="*/ 17370 h 21600"/>
              <a:gd name="connsiteX15" fmla="*/ 8700 w 24353"/>
              <a:gd name="connsiteY15" fmla="*/ 19712 h 21600"/>
              <a:gd name="connsiteX16" fmla="*/ 7527 w 24353"/>
              <a:gd name="connsiteY16" fmla="*/ 18125 h 21600"/>
              <a:gd name="connsiteX17" fmla="*/ 4917 w 24353"/>
              <a:gd name="connsiteY17" fmla="*/ 21600 h 21600"/>
              <a:gd name="connsiteX18" fmla="*/ 4805 w 24353"/>
              <a:gd name="connsiteY18" fmla="*/ 18240 h 21600"/>
              <a:gd name="connsiteX19" fmla="*/ 1285 w 24353"/>
              <a:gd name="connsiteY19" fmla="*/ 17825 h 21600"/>
              <a:gd name="connsiteX20" fmla="*/ 3330 w 24353"/>
              <a:gd name="connsiteY20" fmla="*/ 15370 h 21600"/>
              <a:gd name="connsiteX21" fmla="*/ 0 w 24353"/>
              <a:gd name="connsiteY21" fmla="*/ 12877 h 21600"/>
              <a:gd name="connsiteX22" fmla="*/ 3935 w 24353"/>
              <a:gd name="connsiteY22" fmla="*/ 11592 h 21600"/>
              <a:gd name="connsiteX23" fmla="*/ 1172 w 24353"/>
              <a:gd name="connsiteY23" fmla="*/ 8270 h 21600"/>
              <a:gd name="connsiteX24" fmla="*/ 5372 w 24353"/>
              <a:gd name="connsiteY24" fmla="*/ 7817 h 21600"/>
              <a:gd name="connsiteX25" fmla="*/ 4502 w 24353"/>
              <a:gd name="connsiteY25" fmla="*/ 3625 h 21600"/>
              <a:gd name="connsiteX26" fmla="*/ 8550 w 24353"/>
              <a:gd name="connsiteY26" fmla="*/ 6382 h 21600"/>
              <a:gd name="connsiteX27" fmla="*/ 9722 w 24353"/>
              <a:gd name="connsiteY27" fmla="*/ 1887 h 21600"/>
              <a:gd name="connsiteX28" fmla="*/ 11462 w 24353"/>
              <a:gd name="connsiteY28" fmla="*/ 4342 h 21600"/>
              <a:gd name="connsiteX0" fmla="*/ 11462 w 24353"/>
              <a:gd name="connsiteY0" fmla="*/ 4342 h 21600"/>
              <a:gd name="connsiteX1" fmla="*/ 14790 w 24353"/>
              <a:gd name="connsiteY1" fmla="*/ 0 h 21600"/>
              <a:gd name="connsiteX2" fmla="*/ 14525 w 24353"/>
              <a:gd name="connsiteY2" fmla="*/ 5777 h 21600"/>
              <a:gd name="connsiteX3" fmla="*/ 18007 w 24353"/>
              <a:gd name="connsiteY3" fmla="*/ 3172 h 21600"/>
              <a:gd name="connsiteX4" fmla="*/ 16380 w 24353"/>
              <a:gd name="connsiteY4" fmla="*/ 6532 h 21600"/>
              <a:gd name="connsiteX5" fmla="*/ 24353 w 24353"/>
              <a:gd name="connsiteY5" fmla="*/ 6327 h 21600"/>
              <a:gd name="connsiteX6" fmla="*/ 16985 w 24353"/>
              <a:gd name="connsiteY6" fmla="*/ 9402 h 21600"/>
              <a:gd name="connsiteX7" fmla="*/ 23316 w 24353"/>
              <a:gd name="connsiteY7" fmla="*/ 13200 h 21600"/>
              <a:gd name="connsiteX8" fmla="*/ 16380 w 24353"/>
              <a:gd name="connsiteY8" fmla="*/ 12310 h 21600"/>
              <a:gd name="connsiteX9" fmla="*/ 18877 w 24353"/>
              <a:gd name="connsiteY9" fmla="*/ 15632 h 21600"/>
              <a:gd name="connsiteX10" fmla="*/ 14640 w 24353"/>
              <a:gd name="connsiteY10" fmla="*/ 14350 h 21600"/>
              <a:gd name="connsiteX11" fmla="*/ 14942 w 24353"/>
              <a:gd name="connsiteY11" fmla="*/ 17370 h 21600"/>
              <a:gd name="connsiteX12" fmla="*/ 12180 w 24353"/>
              <a:gd name="connsiteY12" fmla="*/ 15935 h 21600"/>
              <a:gd name="connsiteX13" fmla="*/ 11612 w 24353"/>
              <a:gd name="connsiteY13" fmla="*/ 18842 h 21600"/>
              <a:gd name="connsiteX14" fmla="*/ 9872 w 24353"/>
              <a:gd name="connsiteY14" fmla="*/ 17370 h 21600"/>
              <a:gd name="connsiteX15" fmla="*/ 8700 w 24353"/>
              <a:gd name="connsiteY15" fmla="*/ 19712 h 21600"/>
              <a:gd name="connsiteX16" fmla="*/ 7527 w 24353"/>
              <a:gd name="connsiteY16" fmla="*/ 18125 h 21600"/>
              <a:gd name="connsiteX17" fmla="*/ 4917 w 24353"/>
              <a:gd name="connsiteY17" fmla="*/ 21600 h 21600"/>
              <a:gd name="connsiteX18" fmla="*/ 4805 w 24353"/>
              <a:gd name="connsiteY18" fmla="*/ 18240 h 21600"/>
              <a:gd name="connsiteX19" fmla="*/ 1285 w 24353"/>
              <a:gd name="connsiteY19" fmla="*/ 17825 h 21600"/>
              <a:gd name="connsiteX20" fmla="*/ 3330 w 24353"/>
              <a:gd name="connsiteY20" fmla="*/ 15370 h 21600"/>
              <a:gd name="connsiteX21" fmla="*/ 0 w 24353"/>
              <a:gd name="connsiteY21" fmla="*/ 12877 h 21600"/>
              <a:gd name="connsiteX22" fmla="*/ 3935 w 24353"/>
              <a:gd name="connsiteY22" fmla="*/ 11592 h 21600"/>
              <a:gd name="connsiteX23" fmla="*/ 1172 w 24353"/>
              <a:gd name="connsiteY23" fmla="*/ 8270 h 21600"/>
              <a:gd name="connsiteX24" fmla="*/ 5372 w 24353"/>
              <a:gd name="connsiteY24" fmla="*/ 7817 h 21600"/>
              <a:gd name="connsiteX25" fmla="*/ 4502 w 24353"/>
              <a:gd name="connsiteY25" fmla="*/ 3625 h 21600"/>
              <a:gd name="connsiteX26" fmla="*/ 8550 w 24353"/>
              <a:gd name="connsiteY26" fmla="*/ 6382 h 21600"/>
              <a:gd name="connsiteX27" fmla="*/ 9722 w 24353"/>
              <a:gd name="connsiteY27" fmla="*/ 1887 h 21600"/>
              <a:gd name="connsiteX28" fmla="*/ 11462 w 24353"/>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353" h="21600">
                <a:moveTo>
                  <a:pt x="11462" y="4342"/>
                </a:moveTo>
                <a:lnTo>
                  <a:pt x="14790" y="0"/>
                </a:lnTo>
                <a:cubicBezTo>
                  <a:pt x="14702" y="1926"/>
                  <a:pt x="14613" y="3851"/>
                  <a:pt x="14525" y="5777"/>
                </a:cubicBezTo>
                <a:lnTo>
                  <a:pt x="18007" y="3172"/>
                </a:lnTo>
                <a:lnTo>
                  <a:pt x="16380" y="6532"/>
                </a:lnTo>
                <a:lnTo>
                  <a:pt x="24353" y="6327"/>
                </a:lnTo>
                <a:lnTo>
                  <a:pt x="16985" y="9402"/>
                </a:lnTo>
                <a:lnTo>
                  <a:pt x="23316" y="13200"/>
                </a:lnTo>
                <a:lnTo>
                  <a:pt x="16380" y="12310"/>
                </a:lnTo>
                <a:lnTo>
                  <a:pt x="18877" y="15632"/>
                </a:lnTo>
                <a:lnTo>
                  <a:pt x="14640" y="14350"/>
                </a:lnTo>
                <a:cubicBezTo>
                  <a:pt x="14741" y="15357"/>
                  <a:pt x="14841" y="16363"/>
                  <a:pt x="14942" y="17370"/>
                </a:cubicBezTo>
                <a:lnTo>
                  <a:pt x="12180" y="15935"/>
                </a:lnTo>
                <a:lnTo>
                  <a:pt x="11612" y="18842"/>
                </a:lnTo>
                <a:lnTo>
                  <a:pt x="9872" y="17370"/>
                </a:lnTo>
                <a:lnTo>
                  <a:pt x="8700" y="19712"/>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lnTo>
                  <a:pt x="4502" y="3625"/>
                </a:lnTo>
                <a:lnTo>
                  <a:pt x="8550" y="6382"/>
                </a:lnTo>
                <a:lnTo>
                  <a:pt x="9722" y="1887"/>
                </a:lnTo>
                <a:lnTo>
                  <a:pt x="11462" y="4342"/>
                </a:lnTo>
                <a:close/>
              </a:path>
            </a:pathLst>
          </a:custGeom>
          <a:noFill/>
          <a:ln w="44450" cmpd="dbl">
            <a:solidFill>
              <a:schemeClr val="accent5">
                <a:lumMod val="75000"/>
              </a:schemeClr>
            </a:solidFill>
            <a:prstDash val="lgDash"/>
            <a:bevel/>
          </a:ln>
          <a:effectLst/>
          <a:scene3d>
            <a:camera prst="orthographicFront">
              <a:rot lat="0" lon="0" rev="0"/>
            </a:camera>
            <a:lightRig rig="contrasting" dir="t">
              <a:rot lat="0" lon="0" rev="7800000"/>
            </a:lightRig>
          </a:scene3d>
          <a:sp3d>
            <a:bevelT w="139700" h="1397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tr-TR" dirty="0"/>
          </a:p>
        </p:txBody>
      </p:sp>
    </p:spTree>
    <p:extLst>
      <p:ext uri="{BB962C8B-B14F-4D97-AF65-F5344CB8AC3E}">
        <p14:creationId xmlns:p14="http://schemas.microsoft.com/office/powerpoint/2010/main" val="402812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1"/>
                                        </p:tgtEl>
                                      </p:cBhvr>
                                    </p:animEffect>
                                    <p:anim calcmode="lin" valueType="num">
                                      <p:cBhvr>
                                        <p:cTn id="7" dur="2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1"/>
                                        </p:tgtEl>
                                        <p:attrNameLst>
                                          <p:attrName>ppt_h</p:attrName>
                                        </p:attrNameLst>
                                      </p:cBhvr>
                                      <p:tavLst>
                                        <p:tav tm="0">
                                          <p:val>
                                            <p:strVal val="ppt_h"/>
                                          </p:val>
                                        </p:tav>
                                        <p:tav tm="100000">
                                          <p:val>
                                            <p:strVal val="ppt_h"/>
                                          </p:val>
                                        </p:tav>
                                      </p:tavLst>
                                    </p:anim>
                                    <p:set>
                                      <p:cBhvr>
                                        <p:cTn id="9"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5676900"/>
            <a:ext cx="3455519" cy="4914900"/>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5468600" y="0"/>
            <a:ext cx="2819400" cy="3429001"/>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5600659" y="314492"/>
            <a:ext cx="8551840" cy="1833835"/>
          </a:xfrm>
          <a:prstGeom prst="rect">
            <a:avLst/>
          </a:prstGeom>
        </p:spPr>
        <p:txBody>
          <a:bodyPr wrap="square" lIns="0" tIns="0" rIns="0" bIns="0" rtlCol="0" anchor="t">
            <a:spAutoFit/>
          </a:bodyPr>
          <a:lstStyle/>
          <a:p>
            <a:pPr marL="0" marR="0" lvl="0" indent="0" algn="l" defTabSz="914400" rtl="0" eaLnBrk="1" fontAlgn="auto" latinLnBrk="0" hangingPunct="1">
              <a:lnSpc>
                <a:spcPts val="3799"/>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4042"/>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a:ea typeface="+mn-ea"/>
                <a:cs typeface="+mn-cs"/>
              </a:rPr>
              <a:t>KAP Sürecinde Kanıtlar </a:t>
            </a:r>
            <a:endParaRPr kumimoji="0" lang="en-US" sz="8800" b="1" i="0" u="none" strike="noStrike" kern="1200" cap="none" spc="-232" normalizeH="0" baseline="0" noProof="0" dirty="0">
              <a:ln>
                <a:noFill/>
              </a:ln>
              <a:solidFill>
                <a:srgbClr val="000000"/>
              </a:solidFill>
              <a:effectLst/>
              <a:uLnTx/>
              <a:uFillTx/>
              <a:latin typeface="Fira Sans Medium"/>
              <a:ea typeface="+mn-ea"/>
              <a:cs typeface="+mn-cs"/>
            </a:endParaRPr>
          </a:p>
          <a:p>
            <a:pPr marL="0" marR="0" lvl="0" indent="0" algn="just" defTabSz="914400" rtl="0" eaLnBrk="1" fontAlgn="auto" latinLnBrk="0" hangingPunct="1">
              <a:lnSpc>
                <a:spcPts val="2582"/>
              </a:lnSpc>
              <a:spcBef>
                <a:spcPts val="0"/>
              </a:spcBef>
              <a:spcAft>
                <a:spcPts val="0"/>
              </a:spcAft>
              <a:buClrTx/>
              <a:buSzTx/>
              <a:buFontTx/>
              <a:buNone/>
              <a:tabLst/>
              <a:defRPr/>
            </a:pPr>
            <a:endParaRPr kumimoji="0" lang="en-US" sz="3875" b="0" i="0" u="none" strike="noStrike" kern="1200" cap="none" spc="-232" normalizeH="0" baseline="0" noProof="0" dirty="0">
              <a:ln>
                <a:noFill/>
              </a:ln>
              <a:solidFill>
                <a:srgbClr val="000000"/>
              </a:solidFill>
              <a:effectLst/>
              <a:uLnTx/>
              <a:uFillTx/>
              <a:latin typeface="Fira Sans Medium"/>
              <a:ea typeface="+mn-ea"/>
              <a:cs typeface="+mn-cs"/>
            </a:endParaRPr>
          </a:p>
          <a:p>
            <a:pPr marL="0" marR="0" lvl="0" indent="0" algn="just" defTabSz="914400" rtl="0" eaLnBrk="1" fontAlgn="auto" latinLnBrk="0" hangingPunct="1">
              <a:lnSpc>
                <a:spcPts val="3888"/>
              </a:lnSpc>
              <a:spcBef>
                <a:spcPts val="0"/>
              </a:spcBef>
              <a:spcAft>
                <a:spcPts val="0"/>
              </a:spcAft>
              <a:buClrTx/>
              <a:buSzTx/>
              <a:buFontTx/>
              <a:buNone/>
              <a:tabLst/>
              <a:defRPr/>
            </a:pPr>
            <a:endParaRPr kumimoji="0" lang="en-US" sz="3875" b="0" i="0" u="none" strike="noStrike" kern="1200" cap="none" spc="-232" normalizeH="0" baseline="0" noProof="0" dirty="0">
              <a:ln>
                <a:noFill/>
              </a:ln>
              <a:solidFill>
                <a:srgbClr val="000000"/>
              </a:solidFill>
              <a:effectLst/>
              <a:uLnTx/>
              <a:uFillTx/>
              <a:latin typeface="Fira Sans Medium"/>
              <a:ea typeface="+mn-ea"/>
              <a:cs typeface="+mn-cs"/>
            </a:endParaRPr>
          </a:p>
        </p:txBody>
      </p:sp>
      <p:pic>
        <p:nvPicPr>
          <p:cNvPr id="14" name="Picture 5"/>
          <p:cNvPicPr>
            <a:picLocks noChangeAspect="1"/>
          </p:cNvPicPr>
          <p:nvPr/>
        </p:nvPicPr>
        <p:blipFill>
          <a:blip r:embed="rId2"/>
          <a:srcRect t="7865" b="7865"/>
          <a:stretch>
            <a:fillRect/>
          </a:stretch>
        </p:blipFill>
        <p:spPr>
          <a:xfrm>
            <a:off x="80353" y="213791"/>
            <a:ext cx="2216050" cy="533400"/>
          </a:xfrm>
          <a:prstGeom prst="rect">
            <a:avLst/>
          </a:prstGeom>
        </p:spPr>
      </p:pic>
      <p:sp>
        <p:nvSpPr>
          <p:cNvPr id="13" name="Dikdörtgen 12"/>
          <p:cNvSpPr/>
          <p:nvPr/>
        </p:nvSpPr>
        <p:spPr>
          <a:xfrm>
            <a:off x="2514601" y="4304147"/>
            <a:ext cx="1319240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PEKİ </a:t>
            </a:r>
          </a:p>
        </p:txBody>
      </p:sp>
      <p:sp>
        <p:nvSpPr>
          <p:cNvPr id="15" name="Metin kutusu 14">
            <a:extLst>
              <a:ext uri="{FF2B5EF4-FFF2-40B4-BE49-F238E27FC236}">
                <a16:creationId xmlns:a16="http://schemas.microsoft.com/office/drawing/2014/main" id="{86D399EB-8B6B-4405-A548-393D4E3BBB8F}"/>
              </a:ext>
            </a:extLst>
          </p:cNvPr>
          <p:cNvSpPr txBox="1"/>
          <p:nvPr/>
        </p:nvSpPr>
        <p:spPr>
          <a:xfrm>
            <a:off x="3376719" y="5388701"/>
            <a:ext cx="6477000" cy="707886"/>
          </a:xfrm>
          <a:prstGeom prst="rect">
            <a:avLst/>
          </a:prstGeom>
          <a:noFill/>
        </p:spPr>
        <p:txBody>
          <a:bodyPr wrap="square" rtlCol="0">
            <a:spAutoFit/>
          </a:bodyPr>
          <a:lstStyle/>
          <a:p>
            <a:r>
              <a:rPr lang="tr-TR" sz="4000" dirty="0"/>
              <a:t>HER ŞEY</a:t>
            </a:r>
          </a:p>
        </p:txBody>
      </p:sp>
      <p:sp>
        <p:nvSpPr>
          <p:cNvPr id="16" name="Metin kutusu 15">
            <a:extLst>
              <a:ext uri="{FF2B5EF4-FFF2-40B4-BE49-F238E27FC236}">
                <a16:creationId xmlns:a16="http://schemas.microsoft.com/office/drawing/2014/main" id="{54041FC9-D83F-4E70-9892-C8E5CBFD8A5C}"/>
              </a:ext>
            </a:extLst>
          </p:cNvPr>
          <p:cNvSpPr txBox="1"/>
          <p:nvPr/>
        </p:nvSpPr>
        <p:spPr>
          <a:xfrm>
            <a:off x="4648200" y="6528049"/>
            <a:ext cx="6477000" cy="707886"/>
          </a:xfrm>
          <a:prstGeom prst="rect">
            <a:avLst/>
          </a:prstGeom>
          <a:noFill/>
        </p:spPr>
        <p:txBody>
          <a:bodyPr wrap="square" rtlCol="0">
            <a:spAutoFit/>
          </a:bodyPr>
          <a:lstStyle/>
          <a:p>
            <a:r>
              <a:rPr lang="tr-TR" sz="4000" dirty="0"/>
              <a:t>KANIT </a:t>
            </a:r>
          </a:p>
        </p:txBody>
      </p:sp>
      <p:sp>
        <p:nvSpPr>
          <p:cNvPr id="17" name="Metin kutusu 16">
            <a:extLst>
              <a:ext uri="{FF2B5EF4-FFF2-40B4-BE49-F238E27FC236}">
                <a16:creationId xmlns:a16="http://schemas.microsoft.com/office/drawing/2014/main" id="{D55B8245-F8CD-4D74-A7E7-3AEF63FF83B9}"/>
              </a:ext>
            </a:extLst>
          </p:cNvPr>
          <p:cNvSpPr txBox="1"/>
          <p:nvPr/>
        </p:nvSpPr>
        <p:spPr>
          <a:xfrm>
            <a:off x="5600659" y="7667397"/>
            <a:ext cx="6477000" cy="707886"/>
          </a:xfrm>
          <a:prstGeom prst="rect">
            <a:avLst/>
          </a:prstGeom>
          <a:noFill/>
        </p:spPr>
        <p:txBody>
          <a:bodyPr wrap="square" rtlCol="0">
            <a:spAutoFit/>
          </a:bodyPr>
          <a:lstStyle/>
          <a:p>
            <a:r>
              <a:rPr lang="tr-TR" sz="4000" dirty="0"/>
              <a:t>MI</a:t>
            </a:r>
          </a:p>
        </p:txBody>
      </p:sp>
      <p:pic>
        <p:nvPicPr>
          <p:cNvPr id="19" name="Grafik 18" descr="Soru işareti">
            <a:extLst>
              <a:ext uri="{FF2B5EF4-FFF2-40B4-BE49-F238E27FC236}">
                <a16:creationId xmlns:a16="http://schemas.microsoft.com/office/drawing/2014/main" id="{8A94DE82-F9F8-4DBA-BC49-1F26B474376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86800" y="7428347"/>
            <a:ext cx="914400" cy="914400"/>
          </a:xfrm>
          <a:prstGeom prst="rect">
            <a:avLst/>
          </a:prstGeom>
        </p:spPr>
      </p:pic>
      <p:pic>
        <p:nvPicPr>
          <p:cNvPr id="20" name="Grafik 19" descr="Soru işareti">
            <a:extLst>
              <a:ext uri="{FF2B5EF4-FFF2-40B4-BE49-F238E27FC236}">
                <a16:creationId xmlns:a16="http://schemas.microsoft.com/office/drawing/2014/main" id="{186BD837-45D2-44F6-831A-2555357351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056620" y="8434187"/>
            <a:ext cx="914400" cy="914400"/>
          </a:xfrm>
          <a:prstGeom prst="rect">
            <a:avLst/>
          </a:prstGeom>
        </p:spPr>
      </p:pic>
      <p:pic>
        <p:nvPicPr>
          <p:cNvPr id="21" name="Grafik 20" descr="Soru işareti">
            <a:extLst>
              <a:ext uri="{FF2B5EF4-FFF2-40B4-BE49-F238E27FC236}">
                <a16:creationId xmlns:a16="http://schemas.microsoft.com/office/drawing/2014/main" id="{24DA8BFF-3184-4CBF-AF80-AD89684CDD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161020" y="5217043"/>
            <a:ext cx="914400" cy="914400"/>
          </a:xfrm>
          <a:prstGeom prst="rect">
            <a:avLst/>
          </a:prstGeom>
        </p:spPr>
      </p:pic>
      <p:pic>
        <p:nvPicPr>
          <p:cNvPr id="22" name="Grafik 21" descr="Soru işareti">
            <a:extLst>
              <a:ext uri="{FF2B5EF4-FFF2-40B4-BE49-F238E27FC236}">
                <a16:creationId xmlns:a16="http://schemas.microsoft.com/office/drawing/2014/main" id="{18F359BC-55C1-45DE-9A4E-977387F91D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839159" y="9182100"/>
            <a:ext cx="914400" cy="914400"/>
          </a:xfrm>
          <a:prstGeom prst="rect">
            <a:avLst/>
          </a:prstGeom>
        </p:spPr>
      </p:pic>
      <p:pic>
        <p:nvPicPr>
          <p:cNvPr id="23" name="Grafik 22" descr="Soru işareti">
            <a:extLst>
              <a:ext uri="{FF2B5EF4-FFF2-40B4-BE49-F238E27FC236}">
                <a16:creationId xmlns:a16="http://schemas.microsoft.com/office/drawing/2014/main" id="{54C81A73-967D-4185-9222-622E41FA87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439400" y="6623123"/>
            <a:ext cx="914400" cy="914400"/>
          </a:xfrm>
          <a:prstGeom prst="rect">
            <a:avLst/>
          </a:prstGeom>
        </p:spPr>
      </p:pic>
      <p:pic>
        <p:nvPicPr>
          <p:cNvPr id="24" name="Grafik 23" descr="Soru işareti">
            <a:extLst>
              <a:ext uri="{FF2B5EF4-FFF2-40B4-BE49-F238E27FC236}">
                <a16:creationId xmlns:a16="http://schemas.microsoft.com/office/drawing/2014/main" id="{38578F34-3251-4967-B078-6FCD0D908A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183193" y="7391426"/>
            <a:ext cx="914400" cy="914400"/>
          </a:xfrm>
          <a:prstGeom prst="rect">
            <a:avLst/>
          </a:prstGeom>
        </p:spPr>
      </p:pic>
      <p:pic>
        <p:nvPicPr>
          <p:cNvPr id="25" name="Grafik 24" descr="Soru işareti">
            <a:extLst>
              <a:ext uri="{FF2B5EF4-FFF2-40B4-BE49-F238E27FC236}">
                <a16:creationId xmlns:a16="http://schemas.microsoft.com/office/drawing/2014/main" id="{DF36DE39-4FB6-4713-BE8A-BF3ABFBDCF5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1971020" y="4664431"/>
            <a:ext cx="914400" cy="914400"/>
          </a:xfrm>
          <a:prstGeom prst="rect">
            <a:avLst/>
          </a:prstGeom>
        </p:spPr>
      </p:pic>
      <p:pic>
        <p:nvPicPr>
          <p:cNvPr id="26" name="Grafik 25" descr="Soru işareti">
            <a:extLst>
              <a:ext uri="{FF2B5EF4-FFF2-40B4-BE49-F238E27FC236}">
                <a16:creationId xmlns:a16="http://schemas.microsoft.com/office/drawing/2014/main" id="{B0F6C601-5C6C-4EA2-AFD9-CC77E6A15DA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3162492" y="9182100"/>
            <a:ext cx="914400" cy="914400"/>
          </a:xfrm>
          <a:prstGeom prst="rect">
            <a:avLst/>
          </a:prstGeom>
        </p:spPr>
      </p:pic>
      <p:pic>
        <p:nvPicPr>
          <p:cNvPr id="27" name="Grafik 26" descr="Soru işareti">
            <a:extLst>
              <a:ext uri="{FF2B5EF4-FFF2-40B4-BE49-F238E27FC236}">
                <a16:creationId xmlns:a16="http://schemas.microsoft.com/office/drawing/2014/main" id="{CF92647D-BC0C-4D30-83D4-4110FE78496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2428220" y="5848035"/>
            <a:ext cx="914400" cy="914400"/>
          </a:xfrm>
          <a:prstGeom prst="rect">
            <a:avLst/>
          </a:prstGeom>
        </p:spPr>
      </p:pic>
      <p:pic>
        <p:nvPicPr>
          <p:cNvPr id="28" name="Grafik 27" descr="Soru işareti">
            <a:extLst>
              <a:ext uri="{FF2B5EF4-FFF2-40B4-BE49-F238E27FC236}">
                <a16:creationId xmlns:a16="http://schemas.microsoft.com/office/drawing/2014/main" id="{0A2A7122-AFA0-4C50-B594-FC7CD1E9C1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404492" y="4077349"/>
            <a:ext cx="914400" cy="914400"/>
          </a:xfrm>
          <a:prstGeom prst="rect">
            <a:avLst/>
          </a:prstGeom>
        </p:spPr>
      </p:pic>
      <p:sp>
        <p:nvSpPr>
          <p:cNvPr id="29" name="Metin kutusu 28">
            <a:extLst>
              <a:ext uri="{FF2B5EF4-FFF2-40B4-BE49-F238E27FC236}">
                <a16:creationId xmlns:a16="http://schemas.microsoft.com/office/drawing/2014/main" id="{7AC6E7D8-B272-4840-A3E6-0FDADF715469}"/>
              </a:ext>
            </a:extLst>
          </p:cNvPr>
          <p:cNvSpPr txBox="1"/>
          <p:nvPr/>
        </p:nvSpPr>
        <p:spPr>
          <a:xfrm>
            <a:off x="1444587" y="1983989"/>
            <a:ext cx="13410685" cy="1754326"/>
          </a:xfrm>
          <a:prstGeom prst="rect">
            <a:avLst/>
          </a:prstGeom>
          <a:noFill/>
        </p:spPr>
        <p:txBody>
          <a:bodyPr wrap="square" rtlCol="0">
            <a:spAutoFit/>
          </a:bodyPr>
          <a:lstStyle/>
          <a:p>
            <a:pPr algn="ctr"/>
            <a:r>
              <a:rPr lang="tr-TR" sz="5400" i="1" u="sng" dirty="0">
                <a:effectLst>
                  <a:outerShdw blurRad="38100" dist="38100" dir="2700000" algn="tl">
                    <a:srgbClr val="000000">
                      <a:alpha val="43137"/>
                    </a:srgbClr>
                  </a:outerShdw>
                </a:effectLst>
              </a:rPr>
              <a:t>Her yıl KİDR hazırlama sürecinde hazırlama kılavuzuna göre kanıtlar istense de…</a:t>
            </a:r>
          </a:p>
        </p:txBody>
      </p:sp>
    </p:spTree>
    <p:extLst>
      <p:ext uri="{BB962C8B-B14F-4D97-AF65-F5344CB8AC3E}">
        <p14:creationId xmlns:p14="http://schemas.microsoft.com/office/powerpoint/2010/main" val="200112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style.rotation</p:attrName>
                                        </p:attrNameLst>
                                      </p:cBhvr>
                                      <p:tavLst>
                                        <p:tav tm="0">
                                          <p:val>
                                            <p:fltVal val="90"/>
                                          </p:val>
                                        </p:tav>
                                        <p:tav tm="100000">
                                          <p:val>
                                            <p:fltVal val="0"/>
                                          </p:val>
                                        </p:tav>
                                      </p:tavLst>
                                    </p:anim>
                                    <p:animEffect transition="in" filter="fad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amond(in)">
                                      <p:cBhvr>
                                        <p:cTn id="38" dur="2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amond(in)">
                                      <p:cBhvr>
                                        <p:cTn id="43" dur="20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amond(in)">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diamond(in)">
                                      <p:cBhvr>
                                        <p:cTn id="53" dur="2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diamond(in)">
                                      <p:cBhvr>
                                        <p:cTn id="58" dur="2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diamond(in)">
                                      <p:cBhvr>
                                        <p:cTn id="63" dur="20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diamond(in)">
                                      <p:cBhvr>
                                        <p:cTn id="68" dur="20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diamond(in)">
                                      <p:cBhvr>
                                        <p:cTn id="73" dur="20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diamond(in)">
                                      <p:cBhvr>
                                        <p:cTn id="78" dur="20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diamond(in)">
                                      <p:cBhvr>
                                        <p:cTn id="8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81C343F6-6FA2-4B63-B403-EF15EFCE58FC}"/>
              </a:ext>
            </a:extLst>
          </p:cNvPr>
          <p:cNvSpPr/>
          <p:nvPr/>
        </p:nvSpPr>
        <p:spPr>
          <a:xfrm>
            <a:off x="9144000" y="-6630"/>
            <a:ext cx="9144000" cy="10293630"/>
          </a:xfrm>
          <a:prstGeom prst="rect">
            <a:avLst/>
          </a:prstGeom>
          <a:solidFill>
            <a:srgbClr val="F6F6F6"/>
          </a:solidFill>
        </p:spPr>
      </p:sp>
      <p:pic>
        <p:nvPicPr>
          <p:cNvPr id="8" name="Picture 3">
            <a:extLst>
              <a:ext uri="{FF2B5EF4-FFF2-40B4-BE49-F238E27FC236}">
                <a16:creationId xmlns:a16="http://schemas.microsoft.com/office/drawing/2014/main" id="{79FA5199-C20D-43F8-8F40-CF9676A340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5023631" y="282714"/>
            <a:ext cx="7256821" cy="8420362"/>
          </a:xfrm>
          <a:prstGeom prst="rect">
            <a:avLst/>
          </a:prstGeom>
        </p:spPr>
      </p:pic>
      <p:sp>
        <p:nvSpPr>
          <p:cNvPr id="4" name="Dikdörtgen 3">
            <a:extLst>
              <a:ext uri="{FF2B5EF4-FFF2-40B4-BE49-F238E27FC236}">
                <a16:creationId xmlns:a16="http://schemas.microsoft.com/office/drawing/2014/main" id="{9E9B33ED-6414-41F8-B09E-D9B205DA5BF4}"/>
              </a:ext>
            </a:extLst>
          </p:cNvPr>
          <p:cNvSpPr/>
          <p:nvPr/>
        </p:nvSpPr>
        <p:spPr>
          <a:xfrm>
            <a:off x="386812" y="1478286"/>
            <a:ext cx="9105900" cy="8586966"/>
          </a:xfrm>
          <a:prstGeom prst="rect">
            <a:avLst/>
          </a:prstGeom>
        </p:spPr>
        <p:txBody>
          <a:bodyPr wrap="square">
            <a:spAutoFit/>
          </a:bodyPr>
          <a:lstStyle/>
          <a:p>
            <a:pPr marL="457200" indent="-457200">
              <a:buFont typeface="+mj-lt"/>
              <a:buAutoNum type="arabicPeriod"/>
            </a:pPr>
            <a:r>
              <a:rPr lang="tr-TR" sz="2400" b="1" dirty="0">
                <a:effectLst>
                  <a:outerShdw blurRad="38100" dist="38100" dir="2700000" algn="tl">
                    <a:srgbClr val="000000">
                      <a:alpha val="43137"/>
                    </a:srgbClr>
                  </a:outerShdw>
                </a:effectLst>
              </a:rPr>
              <a:t>2021 Yılı Kurum İç Değerlendirme Raporu bilgilendirme toplantısı:</a:t>
            </a:r>
          </a:p>
          <a:p>
            <a:r>
              <a:rPr lang="tr-TR" sz="2400" u="sng" dirty="0">
                <a:hlinkClick r:id="rId4"/>
              </a:rPr>
              <a:t>https://kalite.marmara.edu.tr/egitim-kurum-ici-toplantilar/kurumici-toplantilar/2021-yili-kurum-ic-degerlendirme-raporu-bilgilendirme-toplantisi</a:t>
            </a:r>
            <a:endParaRPr lang="tr-TR" sz="2400" u="sng" dirty="0"/>
          </a:p>
          <a:p>
            <a:pPr marL="457200" indent="-457200">
              <a:buAutoNum type="arabicPeriod"/>
            </a:pPr>
            <a:r>
              <a:rPr lang="tr-TR" sz="2400" dirty="0"/>
              <a:t>Oturum (Akademik Birimler) 2. Oturum (İdari Birimler)</a:t>
            </a:r>
          </a:p>
          <a:p>
            <a:pPr marL="457200" indent="-457200">
              <a:buAutoNum type="arabicPeriod"/>
            </a:pPr>
            <a:endParaRPr lang="tr-TR" sz="2400" dirty="0"/>
          </a:p>
          <a:p>
            <a:pPr marL="457200" indent="-457200">
              <a:buAutoNum type="arabicPeriod"/>
            </a:pPr>
            <a:r>
              <a:rPr lang="tr-TR" sz="2400" b="1" dirty="0">
                <a:effectLst>
                  <a:outerShdw blurRad="38100" dist="38100" dir="2700000" algn="tl">
                    <a:srgbClr val="000000">
                      <a:alpha val="43137"/>
                    </a:srgbClr>
                  </a:outerShdw>
                </a:effectLst>
              </a:rPr>
              <a:t>KİDR bilgilendirme toplantıları (akademik birimler) Eylül 2022:</a:t>
            </a:r>
          </a:p>
          <a:p>
            <a:r>
              <a:rPr lang="tr-TR" sz="2400" u="sng" dirty="0">
                <a:hlinkClick r:id="rId5"/>
              </a:rPr>
              <a:t>https://kalite.marmara.edu.tr/egitim-kurum-ici-toplantilar/kurumici-toplantilar/kidr-bilgilendirme-toplantilari-akademik-birimler-eylul-2022</a:t>
            </a:r>
            <a:endParaRPr lang="tr-TR" sz="2400" u="sng" dirty="0"/>
          </a:p>
          <a:p>
            <a:endParaRPr lang="tr-TR" sz="2400" b="1" u="sng" dirty="0">
              <a:effectLst>
                <a:outerShdw blurRad="38100" dist="38100" dir="2700000" algn="tl">
                  <a:srgbClr val="000000">
                    <a:alpha val="43137"/>
                  </a:srgbClr>
                </a:outerShdw>
              </a:effectLst>
            </a:endParaRPr>
          </a:p>
          <a:p>
            <a:pPr marL="457200" indent="-457200">
              <a:buFont typeface="+mj-lt"/>
              <a:buAutoNum type="arabicPeriod" startAt="3"/>
            </a:pPr>
            <a:r>
              <a:rPr lang="tr-TR" sz="2400" b="1" dirty="0">
                <a:effectLst>
                  <a:outerShdw blurRad="38100" dist="38100" dir="2700000" algn="tl">
                    <a:srgbClr val="000000">
                      <a:alpha val="43137"/>
                    </a:srgbClr>
                  </a:outerShdw>
                </a:effectLst>
              </a:rPr>
              <a:t>KİDR bilgilendirme toplantıları (idari-akademik birimler) Ekim 2022:</a:t>
            </a:r>
          </a:p>
          <a:p>
            <a:r>
              <a:rPr lang="tr-TR" sz="2400" u="sng" dirty="0">
                <a:hlinkClick r:id="rId6"/>
              </a:rPr>
              <a:t>https://kalite.marmara.edu.tr/egitim-kurum-ici-toplantilar/kurumici-toplantilar/kidr-bilgilendirme-toplantilari-idari-akademik-birimler-ekim-2022</a:t>
            </a:r>
            <a:endParaRPr lang="tr-TR" sz="2400" u="sng" dirty="0"/>
          </a:p>
          <a:p>
            <a:endParaRPr lang="tr-TR" sz="2400" u="sng" dirty="0"/>
          </a:p>
          <a:p>
            <a:pPr marL="457200" indent="-457200">
              <a:buFont typeface="+mj-lt"/>
              <a:buAutoNum type="arabicPeriod" startAt="4"/>
            </a:pPr>
            <a:r>
              <a:rPr lang="tr-TR" sz="2400" b="1" dirty="0">
                <a:effectLst>
                  <a:outerShdw blurRad="38100" dist="38100" dir="2700000" algn="tl">
                    <a:srgbClr val="000000">
                      <a:alpha val="43137"/>
                    </a:srgbClr>
                  </a:outerShdw>
                </a:effectLst>
              </a:rPr>
              <a:t>Birim Kalite Koordinatörleri ile KAP bilgilendirme toplantısı</a:t>
            </a:r>
          </a:p>
          <a:p>
            <a:r>
              <a:rPr lang="tr-TR" sz="2400" dirty="0">
                <a:hlinkClick r:id="rId7"/>
              </a:rPr>
              <a:t>https://kalite.marmara.edu.tr/akreditasyon/birim-kalite-koordinatorleri-ile-kap-bilgilendirme</a:t>
            </a:r>
            <a:r>
              <a:rPr lang="tr-TR" sz="2400" dirty="0"/>
              <a:t> </a:t>
            </a:r>
          </a:p>
          <a:p>
            <a:endParaRPr lang="tr-TR" sz="2400" dirty="0"/>
          </a:p>
          <a:p>
            <a:pPr marL="457200" indent="-457200">
              <a:buFont typeface="+mj-lt"/>
              <a:buAutoNum type="arabicPeriod" startAt="5"/>
            </a:pPr>
            <a:r>
              <a:rPr lang="tr-TR" sz="2400" b="1" dirty="0">
                <a:effectLst>
                  <a:outerShdw blurRad="38100" dist="38100" dir="2700000" algn="tl">
                    <a:srgbClr val="000000">
                      <a:alpha val="43137"/>
                    </a:srgbClr>
                  </a:outerShdw>
                </a:effectLst>
              </a:rPr>
              <a:t>Tüm Birimler ile KAP Bilgilendirme</a:t>
            </a:r>
          </a:p>
          <a:p>
            <a:r>
              <a:rPr lang="tr-TR" sz="2400" dirty="0">
                <a:hlinkClick r:id="rId8"/>
              </a:rPr>
              <a:t>https://kalite.marmara.edu.tr/akreditasyon/tum-birimler-ile-kap-bilgilendirme</a:t>
            </a:r>
            <a:r>
              <a:rPr lang="tr-TR" sz="2400" dirty="0"/>
              <a:t> </a:t>
            </a:r>
          </a:p>
        </p:txBody>
      </p:sp>
      <p:pic>
        <p:nvPicPr>
          <p:cNvPr id="5" name="Picture 2">
            <a:extLst>
              <a:ext uri="{FF2B5EF4-FFF2-40B4-BE49-F238E27FC236}">
                <a16:creationId xmlns:a16="http://schemas.microsoft.com/office/drawing/2014/main" id="{3184FE2D-8E8C-46E7-98D0-2D8602ADAB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11969" r="29738"/>
          <a:stretch>
            <a:fillRect/>
          </a:stretch>
        </p:blipFill>
        <p:spPr>
          <a:xfrm>
            <a:off x="14478000" y="190500"/>
            <a:ext cx="3612205" cy="9388937"/>
          </a:xfrm>
          <a:prstGeom prst="rect">
            <a:avLst/>
          </a:prstGeom>
        </p:spPr>
      </p:pic>
      <p:pic>
        <p:nvPicPr>
          <p:cNvPr id="6" name="Picture 5">
            <a:extLst>
              <a:ext uri="{FF2B5EF4-FFF2-40B4-BE49-F238E27FC236}">
                <a16:creationId xmlns:a16="http://schemas.microsoft.com/office/drawing/2014/main" id="{B2726635-FE65-43FD-9B62-B0F217A922EE}"/>
              </a:ext>
            </a:extLst>
          </p:cNvPr>
          <p:cNvPicPr>
            <a:picLocks noChangeAspect="1"/>
          </p:cNvPicPr>
          <p:nvPr/>
        </p:nvPicPr>
        <p:blipFill>
          <a:blip r:embed="rId11"/>
          <a:srcRect t="7865" b="7865"/>
          <a:stretch>
            <a:fillRect/>
          </a:stretch>
        </p:blipFill>
        <p:spPr>
          <a:xfrm>
            <a:off x="298408" y="313194"/>
            <a:ext cx="2998319" cy="789580"/>
          </a:xfrm>
          <a:prstGeom prst="rect">
            <a:avLst/>
          </a:prstGeom>
        </p:spPr>
      </p:pic>
      <p:sp>
        <p:nvSpPr>
          <p:cNvPr id="7" name="TextBox 4">
            <a:extLst>
              <a:ext uri="{FF2B5EF4-FFF2-40B4-BE49-F238E27FC236}">
                <a16:creationId xmlns:a16="http://schemas.microsoft.com/office/drawing/2014/main" id="{64C6DA4C-0B37-45DF-985A-8DD6BF3792E0}"/>
              </a:ext>
            </a:extLst>
          </p:cNvPr>
          <p:cNvSpPr txBox="1"/>
          <p:nvPr/>
        </p:nvSpPr>
        <p:spPr>
          <a:xfrm>
            <a:off x="9492712" y="1996440"/>
            <a:ext cx="8031805" cy="3775329"/>
          </a:xfrm>
          <a:prstGeom prst="rect">
            <a:avLst/>
          </a:prstGeom>
        </p:spPr>
        <p:txBody>
          <a:bodyPr wrap="square" lIns="0" tIns="0" rIns="0" bIns="0" rtlCol="0" anchor="t">
            <a:spAutoFit/>
          </a:bodyPr>
          <a:lstStyle/>
          <a:p>
            <a:pPr algn="r">
              <a:lnSpc>
                <a:spcPts val="10200"/>
              </a:lnSpc>
            </a:pPr>
            <a:r>
              <a:rPr lang="tr-TR" sz="6000" i="1" dirty="0">
                <a:solidFill>
                  <a:srgbClr val="363839"/>
                </a:solidFill>
                <a:effectLst>
                  <a:outerShdw blurRad="38100" dist="38100" dir="2700000" algn="tl">
                    <a:srgbClr val="000000">
                      <a:alpha val="43137"/>
                    </a:srgbClr>
                  </a:outerShdw>
                </a:effectLst>
                <a:latin typeface="Georgia" panose="02040502050405020303" pitchFamily="18" charset="0"/>
              </a:rPr>
              <a:t>Akademik ve İdari Birimler ile kalite çalışmaları toplantıları</a:t>
            </a:r>
          </a:p>
        </p:txBody>
      </p:sp>
      <p:sp>
        <p:nvSpPr>
          <p:cNvPr id="2" name="Dikdörtgen 1">
            <a:extLst>
              <a:ext uri="{FF2B5EF4-FFF2-40B4-BE49-F238E27FC236}">
                <a16:creationId xmlns:a16="http://schemas.microsoft.com/office/drawing/2014/main" id="{5BDABAD2-C7F0-4D0C-9B5D-ED3DDE7FF582}"/>
              </a:ext>
            </a:extLst>
          </p:cNvPr>
          <p:cNvSpPr/>
          <p:nvPr/>
        </p:nvSpPr>
        <p:spPr>
          <a:xfrm>
            <a:off x="10058400" y="6286500"/>
            <a:ext cx="8031805" cy="923330"/>
          </a:xfrm>
          <a:prstGeom prst="rect">
            <a:avLst/>
          </a:prstGeom>
        </p:spPr>
        <p:txBody>
          <a:bodyPr wrap="square">
            <a:spAutoFit/>
          </a:bodyPr>
          <a:lstStyle/>
          <a:p>
            <a:r>
              <a:rPr lang="tr-TR" dirty="0">
                <a:hlinkClick r:id="rId12"/>
              </a:rPr>
              <a:t>https://kalite.marmara.edu.tr/event/ogrenci-temsilcileri-ile-kalite-calismalari-toplantisi</a:t>
            </a:r>
            <a:endParaRPr lang="tr-TR" dirty="0"/>
          </a:p>
          <a:p>
            <a:endParaRPr lang="tr-TR" dirty="0"/>
          </a:p>
        </p:txBody>
      </p:sp>
    </p:spTree>
    <p:extLst>
      <p:ext uri="{BB962C8B-B14F-4D97-AF65-F5344CB8AC3E}">
        <p14:creationId xmlns:p14="http://schemas.microsoft.com/office/powerpoint/2010/main" val="3912492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304800" y="5676900"/>
            <a:ext cx="3455519" cy="4914900"/>
            <a:chOff x="0" y="0"/>
            <a:chExt cx="13629739" cy="16141657"/>
          </a:xfrm>
        </p:grpSpPr>
        <p:grpSp>
          <p:nvGrpSpPr>
            <p:cNvPr id="3" name="Group 3"/>
            <p:cNvGrpSpPr/>
            <p:nvPr/>
          </p:nvGrpSpPr>
          <p:grpSpPr>
            <a:xfrm rot="-2700000">
              <a:off x="2395980" y="3397573"/>
              <a:ext cx="11385477" cy="4286894"/>
              <a:chOff x="0" y="0"/>
              <a:chExt cx="1079350" cy="406400"/>
            </a:xfrm>
          </p:grpSpPr>
          <p:sp>
            <p:nvSpPr>
              <p:cNvPr id="4" name="Freeform 4"/>
              <p:cNvSpPr/>
              <p:nvPr/>
            </p:nvSpPr>
            <p:spPr>
              <a:xfrm>
                <a:off x="17780" y="22860"/>
                <a:ext cx="1053950" cy="360680"/>
              </a:xfrm>
              <a:custGeom>
                <a:avLst/>
                <a:gdLst/>
                <a:ahLst/>
                <a:cxnLst/>
                <a:rect l="l" t="t" r="r" b="b"/>
                <a:pathLst>
                  <a:path w="1053950" h="36068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61C2A2"/>
              </a:solidFill>
            </p:spPr>
          </p:sp>
        </p:grpSp>
        <p:grpSp>
          <p:nvGrpSpPr>
            <p:cNvPr id="5" name="Group 5"/>
            <p:cNvGrpSpPr/>
            <p:nvPr/>
          </p:nvGrpSpPr>
          <p:grpSpPr>
            <a:xfrm rot="-2700000">
              <a:off x="-280411" y="8146499"/>
              <a:ext cx="12264243" cy="4286894"/>
              <a:chOff x="0" y="0"/>
              <a:chExt cx="1162657" cy="406400"/>
            </a:xfrm>
          </p:grpSpPr>
          <p:sp>
            <p:nvSpPr>
              <p:cNvPr id="6" name="Freeform 6"/>
              <p:cNvSpPr/>
              <p:nvPr/>
            </p:nvSpPr>
            <p:spPr>
              <a:xfrm>
                <a:off x="17780" y="22860"/>
                <a:ext cx="1137257" cy="360680"/>
              </a:xfrm>
              <a:custGeom>
                <a:avLst/>
                <a:gdLst/>
                <a:ahLst/>
                <a:cxnLst/>
                <a:rect l="l" t="t" r="r" b="b"/>
                <a:pathLst>
                  <a:path w="1137257" h="360680">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1D617A"/>
              </a:solidFill>
            </p:spPr>
          </p:sp>
        </p:grpSp>
      </p:grpSp>
      <p:grpSp>
        <p:nvGrpSpPr>
          <p:cNvPr id="7" name="Group 7"/>
          <p:cNvGrpSpPr/>
          <p:nvPr/>
        </p:nvGrpSpPr>
        <p:grpSpPr>
          <a:xfrm>
            <a:off x="15468600" y="0"/>
            <a:ext cx="2819400" cy="3429001"/>
            <a:chOff x="0" y="0"/>
            <a:chExt cx="5124915" cy="6379173"/>
          </a:xfrm>
        </p:grpSpPr>
        <p:grpSp>
          <p:nvGrpSpPr>
            <p:cNvPr id="8" name="Group 8"/>
            <p:cNvGrpSpPr/>
            <p:nvPr/>
          </p:nvGrpSpPr>
          <p:grpSpPr>
            <a:xfrm rot="-2700000">
              <a:off x="30767" y="2890461"/>
              <a:ext cx="4828738" cy="2087152"/>
              <a:chOff x="0" y="0"/>
              <a:chExt cx="940228" cy="406400"/>
            </a:xfrm>
          </p:grpSpPr>
          <p:sp>
            <p:nvSpPr>
              <p:cNvPr id="9" name="Freeform 9"/>
              <p:cNvSpPr/>
              <p:nvPr/>
            </p:nvSpPr>
            <p:spPr>
              <a:xfrm>
                <a:off x="17780" y="22860"/>
                <a:ext cx="914828" cy="360680"/>
              </a:xfrm>
              <a:custGeom>
                <a:avLst/>
                <a:gdLst/>
                <a:ahLst/>
                <a:cxnLst/>
                <a:rect l="l" t="t" r="r" b="b"/>
                <a:pathLst>
                  <a:path w="914828" h="360680">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1D617A"/>
              </a:solidFill>
            </p:spPr>
          </p:sp>
        </p:grpSp>
        <p:grpSp>
          <p:nvGrpSpPr>
            <p:cNvPr id="10" name="Group 10"/>
            <p:cNvGrpSpPr/>
            <p:nvPr/>
          </p:nvGrpSpPr>
          <p:grpSpPr>
            <a:xfrm rot="-2700000">
              <a:off x="592263" y="1266173"/>
              <a:ext cx="4445805" cy="2087152"/>
              <a:chOff x="0" y="0"/>
              <a:chExt cx="865665" cy="406400"/>
            </a:xfrm>
          </p:grpSpPr>
          <p:sp>
            <p:nvSpPr>
              <p:cNvPr id="11" name="Freeform 11"/>
              <p:cNvSpPr/>
              <p:nvPr/>
            </p:nvSpPr>
            <p:spPr>
              <a:xfrm>
                <a:off x="17780" y="22860"/>
                <a:ext cx="840266" cy="360680"/>
              </a:xfrm>
              <a:custGeom>
                <a:avLst/>
                <a:gdLst/>
                <a:ahLst/>
                <a:cxnLst/>
                <a:rect l="l" t="t" r="r" b="b"/>
                <a:pathLst>
                  <a:path w="840266" h="360680">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61C2A2"/>
              </a:solidFill>
            </p:spPr>
          </p:sp>
        </p:grpSp>
      </p:grpSp>
      <p:sp>
        <p:nvSpPr>
          <p:cNvPr id="12" name="TextBox 12"/>
          <p:cNvSpPr txBox="1"/>
          <p:nvPr/>
        </p:nvSpPr>
        <p:spPr>
          <a:xfrm>
            <a:off x="5600659" y="314492"/>
            <a:ext cx="8551840" cy="1833835"/>
          </a:xfrm>
          <a:prstGeom prst="rect">
            <a:avLst/>
          </a:prstGeom>
        </p:spPr>
        <p:txBody>
          <a:bodyPr wrap="square" lIns="0" tIns="0" rIns="0" bIns="0" rtlCol="0" anchor="t">
            <a:spAutoFit/>
          </a:bodyPr>
          <a:lstStyle/>
          <a:p>
            <a:pPr>
              <a:lnSpc>
                <a:spcPts val="3799"/>
              </a:lnSpc>
            </a:pPr>
            <a:endParaRPr sz="2000" dirty="0">
              <a:latin typeface="Times New Roman" panose="02020603050405020304" pitchFamily="18" charset="0"/>
              <a:cs typeface="Times New Roman" panose="02020603050405020304" pitchFamily="18" charset="0"/>
            </a:endParaRPr>
          </a:p>
          <a:p>
            <a:pPr>
              <a:lnSpc>
                <a:spcPts val="4042"/>
              </a:lnSpc>
            </a:pPr>
            <a:r>
              <a:rPr lang="tr-TR" sz="5400" b="1" dirty="0"/>
              <a:t>KAP Sürecinde Kanıtlar </a:t>
            </a:r>
            <a:endParaRPr lang="en-US" sz="8800" b="1" spc="-232" dirty="0">
              <a:solidFill>
                <a:srgbClr val="000000"/>
              </a:solidFill>
              <a:latin typeface="Fira Sans Medium"/>
            </a:endParaRPr>
          </a:p>
          <a:p>
            <a:pPr algn="just">
              <a:lnSpc>
                <a:spcPts val="2582"/>
              </a:lnSpc>
            </a:pPr>
            <a:endParaRPr lang="en-US" sz="3875" spc="-232" dirty="0">
              <a:solidFill>
                <a:srgbClr val="000000"/>
              </a:solidFill>
              <a:latin typeface="Fira Sans Medium"/>
            </a:endParaRPr>
          </a:p>
          <a:p>
            <a:pPr algn="just">
              <a:lnSpc>
                <a:spcPts val="3888"/>
              </a:lnSpc>
            </a:pPr>
            <a:endParaRPr lang="en-US" sz="3875" spc="-232" dirty="0">
              <a:solidFill>
                <a:srgbClr val="000000"/>
              </a:solidFill>
              <a:latin typeface="Fira Sans Medium"/>
            </a:endParaRPr>
          </a:p>
        </p:txBody>
      </p:sp>
      <p:pic>
        <p:nvPicPr>
          <p:cNvPr id="14" name="Picture 5"/>
          <p:cNvPicPr>
            <a:picLocks noChangeAspect="1"/>
          </p:cNvPicPr>
          <p:nvPr/>
        </p:nvPicPr>
        <p:blipFill>
          <a:blip r:embed="rId2"/>
          <a:srcRect t="7865" b="7865"/>
          <a:stretch>
            <a:fillRect/>
          </a:stretch>
        </p:blipFill>
        <p:spPr>
          <a:xfrm>
            <a:off x="80353" y="213791"/>
            <a:ext cx="2216050" cy="533400"/>
          </a:xfrm>
          <a:prstGeom prst="rect">
            <a:avLst/>
          </a:prstGeom>
        </p:spPr>
      </p:pic>
      <p:sp>
        <p:nvSpPr>
          <p:cNvPr id="13" name="Dikdörtgen 12"/>
          <p:cNvSpPr/>
          <p:nvPr/>
        </p:nvSpPr>
        <p:spPr>
          <a:xfrm>
            <a:off x="2514601" y="1562100"/>
            <a:ext cx="13321492" cy="8217634"/>
          </a:xfrm>
          <a:prstGeom prst="rect">
            <a:avLst/>
          </a:prstGeom>
        </p:spPr>
        <p:txBody>
          <a:bodyPr wrap="square">
            <a:spAutoFit/>
          </a:bodyPr>
          <a:lstStyle/>
          <a:p>
            <a:pPr algn="just"/>
            <a:r>
              <a:rPr lang="tr-TR" sz="4400" dirty="0">
                <a:solidFill>
                  <a:srgbClr val="000000"/>
                </a:solidFill>
                <a:latin typeface="Calibri" panose="020F0502020204030204" pitchFamily="34" charset="0"/>
              </a:rPr>
              <a:t>Kanıtlar, ait olduğu sürecin planlamasını, uygulamasını, analizini ve iyileştirmelerini ispatlamak üzere olmalıdır. Genel olarak sunulacak kanıtların aşağıdaki niteliklere uygun olarak sunulması beklenmektedir. </a:t>
            </a:r>
          </a:p>
          <a:p>
            <a:endParaRPr lang="tr-TR" sz="4400" dirty="0">
              <a:solidFill>
                <a:srgbClr val="000000"/>
              </a:solidFill>
              <a:latin typeface="Calibri" panose="020F0502020204030204" pitchFamily="34" charset="0"/>
            </a:endParaRPr>
          </a:p>
          <a:p>
            <a:r>
              <a:rPr lang="tr-TR" sz="4400" dirty="0">
                <a:solidFill>
                  <a:srgbClr val="000000"/>
                </a:solidFill>
                <a:latin typeface="Calibri" panose="020F0502020204030204" pitchFamily="34" charset="0"/>
              </a:rPr>
              <a:t>• Somut olmalı </a:t>
            </a:r>
          </a:p>
          <a:p>
            <a:r>
              <a:rPr lang="tr-TR" sz="4400" dirty="0">
                <a:solidFill>
                  <a:srgbClr val="000000"/>
                </a:solidFill>
                <a:latin typeface="Calibri" panose="020F0502020204030204" pitchFamily="34" charset="0"/>
              </a:rPr>
              <a:t>• Amaç ve hedeflere uygun olmalı </a:t>
            </a:r>
          </a:p>
          <a:p>
            <a:r>
              <a:rPr lang="tr-TR" sz="4400" dirty="0">
                <a:solidFill>
                  <a:srgbClr val="000000"/>
                </a:solidFill>
                <a:latin typeface="Calibri" panose="020F0502020204030204" pitchFamily="34" charset="0"/>
              </a:rPr>
              <a:t>• Ait olduğu sürecin bir parçası olmalı </a:t>
            </a:r>
          </a:p>
          <a:p>
            <a:r>
              <a:rPr lang="tr-TR" sz="4400" dirty="0">
                <a:solidFill>
                  <a:srgbClr val="000000"/>
                </a:solidFill>
                <a:latin typeface="Calibri" panose="020F0502020204030204" pitchFamily="34" charset="0"/>
              </a:rPr>
              <a:t>• Tutarlı ve güncel olmalı </a:t>
            </a:r>
          </a:p>
          <a:p>
            <a:r>
              <a:rPr lang="tr-TR" sz="4400" dirty="0">
                <a:solidFill>
                  <a:srgbClr val="000000"/>
                </a:solidFill>
                <a:latin typeface="Calibri" panose="020F0502020204030204" pitchFamily="34" charset="0"/>
              </a:rPr>
              <a:t>• Karar mekanizmalarını destekler nitelikte olmalı </a:t>
            </a:r>
          </a:p>
          <a:p>
            <a:r>
              <a:rPr lang="tr-TR" sz="4400" dirty="0">
                <a:solidFill>
                  <a:srgbClr val="000000"/>
                </a:solidFill>
                <a:latin typeface="Calibri" panose="020F0502020204030204" pitchFamily="34" charset="0"/>
              </a:rPr>
              <a:t>• Sürdürülebilir kalite güvencesinin parçası olmalı </a:t>
            </a:r>
          </a:p>
          <a:p>
            <a:r>
              <a:rPr lang="tr-TR" sz="4400" dirty="0">
                <a:solidFill>
                  <a:srgbClr val="000000"/>
                </a:solidFill>
                <a:latin typeface="Calibri" panose="020F0502020204030204" pitchFamily="34" charset="0"/>
              </a:rPr>
              <a:t>• Süreç adımları için yeterli olmalı </a:t>
            </a:r>
          </a:p>
        </p:txBody>
      </p:sp>
    </p:spTree>
    <p:extLst>
      <p:ext uri="{BB962C8B-B14F-4D97-AF65-F5344CB8AC3E}">
        <p14:creationId xmlns:p14="http://schemas.microsoft.com/office/powerpoint/2010/main" val="3478799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40" b="30140"/>
          <a:stretch>
            <a:fillRect/>
          </a:stretch>
        </p:blipFill>
        <p:spPr>
          <a:xfrm>
            <a:off x="-308465" y="0"/>
            <a:ext cx="18596465" cy="10287000"/>
          </a:xfrm>
          <a:prstGeom prst="rect">
            <a:avLst/>
          </a:prstGeom>
        </p:spPr>
      </p:pic>
      <p:grpSp>
        <p:nvGrpSpPr>
          <p:cNvPr id="3" name="Group 3"/>
          <p:cNvGrpSpPr/>
          <p:nvPr/>
        </p:nvGrpSpPr>
        <p:grpSpPr>
          <a:xfrm>
            <a:off x="1066800" y="342038"/>
            <a:ext cx="16154400" cy="2342950"/>
            <a:chOff x="0" y="0"/>
            <a:chExt cx="19386614" cy="3123933"/>
          </a:xfrm>
        </p:grpSpPr>
        <p:sp>
          <p:nvSpPr>
            <p:cNvPr id="4" name="AutoShape 4"/>
            <p:cNvSpPr/>
            <p:nvPr/>
          </p:nvSpPr>
          <p:spPr>
            <a:xfrm>
              <a:off x="0" y="0"/>
              <a:ext cx="19386614" cy="3123933"/>
            </a:xfrm>
            <a:prstGeom prst="rect">
              <a:avLst/>
            </a:prstGeom>
            <a:solidFill>
              <a:srgbClr val="003060"/>
            </a:solidFill>
          </p:spPr>
        </p:sp>
        <p:sp>
          <p:nvSpPr>
            <p:cNvPr id="5" name="TextBox 5"/>
            <p:cNvSpPr txBox="1"/>
            <p:nvPr/>
          </p:nvSpPr>
          <p:spPr>
            <a:xfrm>
              <a:off x="821449" y="365328"/>
              <a:ext cx="18314939" cy="2748445"/>
            </a:xfrm>
            <a:prstGeom prst="rect">
              <a:avLst/>
            </a:prstGeom>
          </p:spPr>
          <p:txBody>
            <a:bodyPr lIns="0" tIns="0" rIns="0" bIns="0" rtlCol="0" anchor="t">
              <a:spAutoFit/>
            </a:bodyPr>
            <a:lstStyle/>
            <a:p>
              <a:pPr lvl="0">
                <a:lnSpc>
                  <a:spcPct val="115000"/>
                </a:lnSpc>
                <a:spcAft>
                  <a:spcPts val="1000"/>
                </a:spcAft>
                <a:buClr>
                  <a:srgbClr val="000000"/>
                </a:buClr>
              </a:pPr>
              <a:r>
                <a:rPr lang="tr-TR" sz="6000" dirty="0">
                  <a:solidFill>
                    <a:schemeClr val="bg1"/>
                  </a:solidFill>
                  <a:latin typeface="Calibri" panose="020F0502020204030204" pitchFamily="34" charset="0"/>
                  <a:ea typeface="Calibri" panose="020F0502020204030204" pitchFamily="34" charset="0"/>
                  <a:cs typeface="Calibri" panose="020F0502020204030204" pitchFamily="34" charset="0"/>
                </a:rPr>
                <a:t>KAP hazırlık sürecinde faydalanılacak belgeler-1</a:t>
              </a:r>
              <a:endParaRPr lang="tr-TR" sz="6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AutoShape 6"/>
          <p:cNvSpPr/>
          <p:nvPr/>
        </p:nvSpPr>
        <p:spPr>
          <a:xfrm>
            <a:off x="-308465" y="3410202"/>
            <a:ext cx="18596465" cy="6639984"/>
          </a:xfrm>
          <a:prstGeom prst="rect">
            <a:avLst/>
          </a:prstGeom>
          <a:solidFill>
            <a:srgbClr val="FFFFFF"/>
          </a:solidFill>
        </p:spPr>
      </p:sp>
      <p:sp>
        <p:nvSpPr>
          <p:cNvPr id="7" name="TextBox 7"/>
          <p:cNvSpPr txBox="1"/>
          <p:nvPr/>
        </p:nvSpPr>
        <p:spPr>
          <a:xfrm>
            <a:off x="74368" y="3410202"/>
            <a:ext cx="18213632" cy="6463308"/>
          </a:xfrm>
          <a:prstGeom prst="rect">
            <a:avLst/>
          </a:prstGeom>
        </p:spPr>
        <p:txBody>
          <a:bodyPr wrap="square" lIns="0" tIns="0" rIns="0" bIns="0" rtlCol="0" anchor="t">
            <a:spAutoFit/>
          </a:bodyPr>
          <a:lstStyle/>
          <a:p>
            <a:pPr marL="285750" indent="-285750">
              <a:buFont typeface="Wingdings" panose="05000000000000000000" pitchFamily="2" charset="2"/>
              <a:buChar char="Ø"/>
            </a:pPr>
            <a:r>
              <a:rPr lang="tr-TR" sz="2000" b="1" dirty="0"/>
              <a:t>KİDR Hazırlama Rehberi </a:t>
            </a:r>
          </a:p>
          <a:p>
            <a:r>
              <a:rPr lang="tr-TR" sz="2000" dirty="0">
                <a:hlinkClick r:id="rId4"/>
              </a:rPr>
              <a:t>https://yokak.gov.tr/Common/Docs/KidrKlavuz1.4/Kidr_Surum_3.0.pdf</a:t>
            </a:r>
            <a:endParaRPr lang="tr-TR" sz="2000" dirty="0"/>
          </a:p>
          <a:p>
            <a:r>
              <a:rPr lang="tr-TR" sz="2000" dirty="0">
                <a:hlinkClick r:id="rId5"/>
              </a:rPr>
              <a:t>https://kalite.marmara.edu.tr/yonetmelikkilavuz/yokak-kurum-ic-degerlendirme-raporu-hazirlama-kilavuzu-surum-30</a:t>
            </a:r>
            <a:r>
              <a:rPr lang="tr-TR" sz="2000" dirty="0"/>
              <a:t> </a:t>
            </a:r>
          </a:p>
          <a:p>
            <a:endParaRPr lang="tr-TR" sz="2000" dirty="0"/>
          </a:p>
          <a:p>
            <a:pPr marL="342900" indent="-342900">
              <a:buFont typeface="Wingdings" panose="05000000000000000000" pitchFamily="2" charset="2"/>
              <a:buChar char="Ø"/>
            </a:pPr>
            <a:r>
              <a:rPr lang="tr-TR" sz="2000" b="1" dirty="0"/>
              <a:t>Kurumsal Dış Değerlendirme, Akreditasyon ve İzleme Programları Kılavuzu Sürüm 3.0 </a:t>
            </a:r>
          </a:p>
          <a:p>
            <a:r>
              <a:rPr lang="tr-TR" sz="2000" dirty="0">
                <a:hlinkClick r:id="rId6"/>
              </a:rPr>
              <a:t>https://yokak.gov.tr/Common/Docs/KidrKlavuz1.4/KDDAI_Kilavuzu%20S%C3%BCr%C3%BCm%203.0.pdf</a:t>
            </a:r>
          </a:p>
          <a:p>
            <a:r>
              <a:rPr lang="tr-TR" sz="2000" dirty="0" smtClean="0">
                <a:hlinkClick r:id="rId6"/>
              </a:rPr>
              <a:t>https</a:t>
            </a:r>
            <a:r>
              <a:rPr lang="tr-TR" sz="2000" dirty="0">
                <a:hlinkClick r:id="rId6"/>
              </a:rPr>
              <a:t>://kalite.marmara.edu.tr/kalite-linkler/yokak-dereceli-degerlendirme-anahtari-surum-30-tanitim-toplantisi</a:t>
            </a:r>
            <a:r>
              <a:rPr lang="tr-TR" sz="2000" dirty="0"/>
              <a:t> </a:t>
            </a:r>
          </a:p>
          <a:p>
            <a:endParaRPr lang="tr-TR" sz="2000" dirty="0"/>
          </a:p>
          <a:p>
            <a:pPr marL="342900" indent="-342900">
              <a:buFont typeface="Wingdings" panose="05000000000000000000" pitchFamily="2" charset="2"/>
              <a:buChar char="Ø"/>
            </a:pPr>
            <a:r>
              <a:rPr lang="tr-TR" sz="2000" b="1" dirty="0"/>
              <a:t>Kurumsal Dış Değerlendirme ve Akreditasyon Ölçütleri Sürüm 3.0 </a:t>
            </a:r>
          </a:p>
          <a:p>
            <a:r>
              <a:rPr lang="tr-TR" sz="2000" dirty="0">
                <a:hlinkClick r:id="rId7"/>
              </a:rPr>
              <a:t>https://yokak.gov.tr/Common/Docs/KidrKlavuz1.4/Kurumsal_Dis_Degerlendirme_ve_Akreditasyon_Olcutleri_Surum_3.0.pdf</a:t>
            </a:r>
            <a:r>
              <a:rPr lang="tr-TR" sz="2000" dirty="0"/>
              <a:t> </a:t>
            </a:r>
          </a:p>
          <a:p>
            <a:r>
              <a:rPr lang="tr-TR" sz="2000" dirty="0">
                <a:hlinkClick r:id="rId5"/>
              </a:rPr>
              <a:t>https://kalite.marmara.edu.tr/yonetmelikkilavuz/yokak-kurum-ic-degerlendirme-raporu-hazirlama-kilavuzu-surum-30</a:t>
            </a:r>
            <a:r>
              <a:rPr lang="tr-TR" sz="2000" dirty="0"/>
              <a:t> </a:t>
            </a:r>
          </a:p>
          <a:p>
            <a:endParaRPr lang="tr-TR" sz="2000" dirty="0"/>
          </a:p>
          <a:p>
            <a:pPr marL="342900" indent="-342900">
              <a:buFont typeface="Wingdings" panose="05000000000000000000" pitchFamily="2" charset="2"/>
              <a:buChar char="Ø"/>
            </a:pPr>
            <a:r>
              <a:rPr lang="tr-TR" sz="2000" b="1" dirty="0">
                <a:hlinkClick r:id="rId8"/>
              </a:rPr>
              <a:t>2022 yılı Kurum İç Değerlendirme Raporu </a:t>
            </a:r>
            <a:endParaRPr lang="tr-TR" sz="2000" b="1" dirty="0"/>
          </a:p>
          <a:p>
            <a:pPr marL="342900" indent="-342900">
              <a:buFont typeface="Wingdings" panose="05000000000000000000" pitchFamily="2" charset="2"/>
              <a:buChar char="Ø"/>
            </a:pPr>
            <a:r>
              <a:rPr lang="tr-TR" sz="2000" b="1" dirty="0"/>
              <a:t>Önceki yıllara ait Kurum İç Değerlendirme Raporları Kalite Koordinatörlüğü web sayfası orta menü ‘RAPORLAR’ alanında</a:t>
            </a:r>
          </a:p>
          <a:p>
            <a:endParaRPr lang="tr-TR" sz="2000" dirty="0"/>
          </a:p>
          <a:p>
            <a:pPr marL="342900" indent="-342900">
              <a:buFont typeface="Wingdings" panose="05000000000000000000" pitchFamily="2" charset="2"/>
              <a:buChar char="Ø"/>
            </a:pPr>
            <a:r>
              <a:rPr lang="tr-TR" sz="2000" b="1" dirty="0"/>
              <a:t>Kalite Koordinatörlüğü Web Sayfası </a:t>
            </a:r>
          </a:p>
          <a:p>
            <a:r>
              <a:rPr lang="tr-TR" sz="2000" dirty="0">
                <a:hlinkClick r:id="rId9"/>
              </a:rPr>
              <a:t>https://kalite.marmara.edu.tr/</a:t>
            </a:r>
            <a:r>
              <a:rPr lang="tr-TR" sz="2000" dirty="0"/>
              <a:t> </a:t>
            </a:r>
          </a:p>
          <a:p>
            <a:endParaRPr lang="tr-TR" sz="2000" dirty="0"/>
          </a:p>
          <a:p>
            <a:pPr marL="342900" indent="-342900">
              <a:buFont typeface="Wingdings" panose="05000000000000000000" pitchFamily="2" charset="2"/>
              <a:buChar char="Ø"/>
            </a:pPr>
            <a:r>
              <a:rPr lang="tr-TR" sz="2000" b="1" dirty="0"/>
              <a:t>Yükseköğretim Kalite Güvencesi ve Yükseköğretim Kalite Kurulu Yönetmeliği</a:t>
            </a:r>
          </a:p>
          <a:p>
            <a:r>
              <a:rPr lang="tr-TR" sz="2000" dirty="0">
                <a:hlinkClick r:id="rId10"/>
              </a:rPr>
              <a:t>https://www.resmigazete.gov.tr/eskiler/2018/11/20181123-16.htm</a:t>
            </a:r>
            <a:endParaRPr lang="tr-TR" sz="2000" dirty="0"/>
          </a:p>
          <a:p>
            <a:r>
              <a:rPr lang="en-US" sz="2000" dirty="0">
                <a:hlinkClick r:id="rId11"/>
              </a:rPr>
              <a:t>https://kalite.marmara.edu.tr/yonetmelikkilavuz/yuksekogretim-kalite-guvencesi-ve-yuksekogretim-kalite-kurulu-yonetmeliginde-degisiklik-yapilmasina-dair-yonetmelik</a:t>
            </a:r>
            <a:r>
              <a:rPr lang="tr-TR" sz="2000" dirty="0"/>
              <a:t> </a:t>
            </a:r>
            <a:endParaRPr lang="en-US" sz="2000" dirty="0"/>
          </a:p>
        </p:txBody>
      </p:sp>
      <p:pic>
        <p:nvPicPr>
          <p:cNvPr id="9" name="Picture 5">
            <a:extLst>
              <a:ext uri="{FF2B5EF4-FFF2-40B4-BE49-F238E27FC236}">
                <a16:creationId xmlns:a16="http://schemas.microsoft.com/office/drawing/2014/main" id="{790AE85B-3B57-4FB3-B438-0C82B1DF41EF}"/>
              </a:ext>
            </a:extLst>
          </p:cNvPr>
          <p:cNvPicPr>
            <a:picLocks noChangeAspect="1"/>
          </p:cNvPicPr>
          <p:nvPr/>
        </p:nvPicPr>
        <p:blipFill>
          <a:blip r:embed="rId12"/>
          <a:srcRect t="7865" b="7865"/>
          <a:stretch>
            <a:fillRect/>
          </a:stretch>
        </p:blipFill>
        <p:spPr>
          <a:xfrm>
            <a:off x="14859000" y="3695700"/>
            <a:ext cx="2998319" cy="789580"/>
          </a:xfrm>
          <a:prstGeom prst="rect">
            <a:avLst/>
          </a:prstGeom>
        </p:spPr>
      </p:pic>
    </p:spTree>
    <p:extLst>
      <p:ext uri="{BB962C8B-B14F-4D97-AF65-F5344CB8AC3E}">
        <p14:creationId xmlns:p14="http://schemas.microsoft.com/office/powerpoint/2010/main" val="2800150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40" b="30140"/>
          <a:stretch>
            <a:fillRect/>
          </a:stretch>
        </p:blipFill>
        <p:spPr>
          <a:xfrm>
            <a:off x="-308465" y="0"/>
            <a:ext cx="18596465" cy="10287000"/>
          </a:xfrm>
          <a:prstGeom prst="rect">
            <a:avLst/>
          </a:prstGeom>
        </p:spPr>
      </p:pic>
      <p:grpSp>
        <p:nvGrpSpPr>
          <p:cNvPr id="3" name="Group 3"/>
          <p:cNvGrpSpPr/>
          <p:nvPr/>
        </p:nvGrpSpPr>
        <p:grpSpPr>
          <a:xfrm>
            <a:off x="1066800" y="342038"/>
            <a:ext cx="16306800" cy="2342950"/>
            <a:chOff x="0" y="0"/>
            <a:chExt cx="19386614" cy="3123933"/>
          </a:xfrm>
        </p:grpSpPr>
        <p:sp>
          <p:nvSpPr>
            <p:cNvPr id="4" name="AutoShape 4"/>
            <p:cNvSpPr/>
            <p:nvPr/>
          </p:nvSpPr>
          <p:spPr>
            <a:xfrm>
              <a:off x="0" y="0"/>
              <a:ext cx="19386614" cy="3123933"/>
            </a:xfrm>
            <a:prstGeom prst="rect">
              <a:avLst/>
            </a:prstGeom>
            <a:solidFill>
              <a:srgbClr val="003060"/>
            </a:solidFill>
          </p:spPr>
        </p:sp>
        <p:sp>
          <p:nvSpPr>
            <p:cNvPr id="5" name="TextBox 5"/>
            <p:cNvSpPr txBox="1"/>
            <p:nvPr/>
          </p:nvSpPr>
          <p:spPr>
            <a:xfrm>
              <a:off x="821449" y="365328"/>
              <a:ext cx="18314939" cy="2748445"/>
            </a:xfrm>
            <a:prstGeom prst="rect">
              <a:avLst/>
            </a:prstGeom>
          </p:spPr>
          <p:txBody>
            <a:bodyPr lIns="0" tIns="0" rIns="0" bIns="0" rtlCol="0" anchor="t">
              <a:spAutoFit/>
            </a:bodyPr>
            <a:lstStyle/>
            <a:p>
              <a:pPr lvl="0">
                <a:lnSpc>
                  <a:spcPct val="115000"/>
                </a:lnSpc>
                <a:spcAft>
                  <a:spcPts val="1000"/>
                </a:spcAft>
                <a:buClr>
                  <a:srgbClr val="000000"/>
                </a:buClr>
              </a:pPr>
              <a:r>
                <a:rPr lang="tr-TR" sz="6000" dirty="0">
                  <a:solidFill>
                    <a:schemeClr val="bg1"/>
                  </a:solidFill>
                  <a:latin typeface="Calibri" panose="020F0502020204030204" pitchFamily="34" charset="0"/>
                  <a:ea typeface="Calibri" panose="020F0502020204030204" pitchFamily="34" charset="0"/>
                  <a:cs typeface="Calibri" panose="020F0502020204030204" pitchFamily="34" charset="0"/>
                </a:rPr>
                <a:t>KAP hazırlık sürecinde faydalanılacak belgeler-2</a:t>
              </a:r>
              <a:endParaRPr lang="tr-TR" sz="6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AutoShape 6"/>
          <p:cNvSpPr/>
          <p:nvPr/>
        </p:nvSpPr>
        <p:spPr>
          <a:xfrm>
            <a:off x="-308465" y="3410202"/>
            <a:ext cx="18596465" cy="6639984"/>
          </a:xfrm>
          <a:prstGeom prst="rect">
            <a:avLst/>
          </a:prstGeom>
          <a:solidFill>
            <a:srgbClr val="FFFFFF"/>
          </a:solidFill>
        </p:spPr>
      </p:sp>
      <p:sp>
        <p:nvSpPr>
          <p:cNvPr id="7" name="TextBox 7"/>
          <p:cNvSpPr txBox="1"/>
          <p:nvPr/>
        </p:nvSpPr>
        <p:spPr>
          <a:xfrm>
            <a:off x="74368" y="3410202"/>
            <a:ext cx="18213632" cy="3447098"/>
          </a:xfrm>
          <a:prstGeom prst="rect">
            <a:avLst/>
          </a:prstGeom>
        </p:spPr>
        <p:txBody>
          <a:bodyPr wrap="square" lIns="0" tIns="0" rIns="0" bIns="0" rtlCol="0" anchor="t">
            <a:spAutoFit/>
          </a:bodyPr>
          <a:lstStyle/>
          <a:p>
            <a:pPr marL="285750" indent="-285750">
              <a:buFont typeface="Wingdings" panose="05000000000000000000" pitchFamily="2" charset="2"/>
              <a:buChar char="Ø"/>
            </a:pPr>
            <a:endParaRPr lang="tr-TR" sz="4000" dirty="0"/>
          </a:p>
          <a:p>
            <a:pPr marL="285750" indent="-285750">
              <a:buFont typeface="Wingdings" panose="05000000000000000000" pitchFamily="2" charset="2"/>
              <a:buChar char="Ø"/>
            </a:pPr>
            <a:endParaRPr lang="tr-TR" sz="4000" dirty="0"/>
          </a:p>
          <a:p>
            <a:pPr marL="285750" indent="-285750">
              <a:buFont typeface="Wingdings" panose="05000000000000000000" pitchFamily="2" charset="2"/>
              <a:buChar char="Ø"/>
            </a:pPr>
            <a:r>
              <a:rPr lang="tr-TR" sz="3600" dirty="0">
                <a:hlinkClick r:id="rId4"/>
              </a:rPr>
              <a:t>Birim Kalite Koordinatörleri ile 07 Eylül 2023 tarihinde yapılan Birim Koordinatörleri ile KAP bilgilendirme toplantısı </a:t>
            </a:r>
            <a:endParaRPr lang="tr-TR" sz="3600" dirty="0"/>
          </a:p>
          <a:p>
            <a:endParaRPr lang="tr-TR" sz="3600" dirty="0"/>
          </a:p>
          <a:p>
            <a:pPr marL="285750" indent="-285750">
              <a:buFont typeface="Wingdings" panose="05000000000000000000" pitchFamily="2" charset="2"/>
              <a:buChar char="Ø"/>
            </a:pPr>
            <a:r>
              <a:rPr lang="tr-TR" sz="3600" dirty="0">
                <a:hlinkClick r:id="rId5"/>
              </a:rPr>
              <a:t>Kalite Koordinatörlüğü KAP Tanıtım Kitapçığı</a:t>
            </a:r>
            <a:endParaRPr lang="en-US" sz="4000" dirty="0"/>
          </a:p>
        </p:txBody>
      </p:sp>
      <p:pic>
        <p:nvPicPr>
          <p:cNvPr id="10" name="Picture 5">
            <a:extLst>
              <a:ext uri="{FF2B5EF4-FFF2-40B4-BE49-F238E27FC236}">
                <a16:creationId xmlns:a16="http://schemas.microsoft.com/office/drawing/2014/main" id="{9795822A-CE75-4A35-BAB0-055927CDAA9E}"/>
              </a:ext>
            </a:extLst>
          </p:cNvPr>
          <p:cNvPicPr>
            <a:picLocks noChangeAspect="1"/>
          </p:cNvPicPr>
          <p:nvPr/>
        </p:nvPicPr>
        <p:blipFill>
          <a:blip r:embed="rId6"/>
          <a:srcRect t="7865" b="7865"/>
          <a:stretch>
            <a:fillRect/>
          </a:stretch>
        </p:blipFill>
        <p:spPr>
          <a:xfrm>
            <a:off x="22860" y="3491851"/>
            <a:ext cx="2998319" cy="789580"/>
          </a:xfrm>
          <a:prstGeom prst="rect">
            <a:avLst/>
          </a:prstGeom>
        </p:spPr>
      </p:pic>
    </p:spTree>
    <p:extLst>
      <p:ext uri="{BB962C8B-B14F-4D97-AF65-F5344CB8AC3E}">
        <p14:creationId xmlns:p14="http://schemas.microsoft.com/office/powerpoint/2010/main" val="37030800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1028700" y="1227084"/>
            <a:ext cx="16230600" cy="8672644"/>
          </a:xfrm>
          <a:prstGeom prst="rect">
            <a:avLst/>
          </a:prstGeom>
          <a:solidFill>
            <a:srgbClr val="003060"/>
          </a:solidFill>
        </p:spPr>
      </p:sp>
      <p:grpSp>
        <p:nvGrpSpPr>
          <p:cNvPr id="4" name="Group 4"/>
          <p:cNvGrpSpPr/>
          <p:nvPr/>
        </p:nvGrpSpPr>
        <p:grpSpPr>
          <a:xfrm>
            <a:off x="-168953" y="1736319"/>
            <a:ext cx="9163050" cy="3057525"/>
            <a:chOff x="0" y="0"/>
            <a:chExt cx="12217400" cy="4076700"/>
          </a:xfrm>
        </p:grpSpPr>
        <p:sp>
          <p:nvSpPr>
            <p:cNvPr id="5" name="AutoShape 5"/>
            <p:cNvSpPr/>
            <p:nvPr/>
          </p:nvSpPr>
          <p:spPr>
            <a:xfrm>
              <a:off x="0" y="0"/>
              <a:ext cx="12217400" cy="4076700"/>
            </a:xfrm>
            <a:prstGeom prst="rect">
              <a:avLst/>
            </a:prstGeom>
            <a:solidFill>
              <a:srgbClr val="FFFFFF"/>
            </a:solidFill>
          </p:spPr>
        </p:sp>
        <p:sp>
          <p:nvSpPr>
            <p:cNvPr id="6" name="TextBox 6"/>
            <p:cNvSpPr txBox="1"/>
            <p:nvPr/>
          </p:nvSpPr>
          <p:spPr>
            <a:xfrm>
              <a:off x="2032000" y="648970"/>
              <a:ext cx="9490694" cy="2740660"/>
            </a:xfrm>
            <a:prstGeom prst="rect">
              <a:avLst/>
            </a:prstGeom>
          </p:spPr>
          <p:txBody>
            <a:bodyPr lIns="0" tIns="0" rIns="0" bIns="0" rtlCol="0" anchor="t">
              <a:spAutoFit/>
            </a:bodyPr>
            <a:lstStyle/>
            <a:p>
              <a:pPr>
                <a:lnSpc>
                  <a:spcPts val="8190"/>
                </a:lnSpc>
              </a:pPr>
              <a:r>
                <a:rPr lang="en-US" sz="6500" spc="58">
                  <a:solidFill>
                    <a:srgbClr val="003060"/>
                  </a:solidFill>
                  <a:latin typeface="Montserrat Semi-Bold Bold"/>
                </a:rPr>
                <a:t>Sorular ve Yorumlar İçin</a:t>
              </a:r>
            </a:p>
          </p:txBody>
        </p:sp>
      </p:grpSp>
      <p:pic>
        <p:nvPicPr>
          <p:cNvPr id="7" name="Picture 7"/>
          <p:cNvPicPr>
            <a:picLocks noChangeAspect="1"/>
          </p:cNvPicPr>
          <p:nvPr/>
        </p:nvPicPr>
        <p:blipFill>
          <a:blip r:embed="rId3"/>
          <a:srcRect/>
          <a:stretch>
            <a:fillRect/>
          </a:stretch>
        </p:blipFill>
        <p:spPr>
          <a:xfrm>
            <a:off x="8667750" y="7417246"/>
            <a:ext cx="652695" cy="652695"/>
          </a:xfrm>
          <a:prstGeom prst="rect">
            <a:avLst/>
          </a:prstGeom>
        </p:spPr>
      </p:pic>
      <p:pic>
        <p:nvPicPr>
          <p:cNvPr id="8" name="Picture 8"/>
          <p:cNvPicPr>
            <a:picLocks noChangeAspect="1"/>
          </p:cNvPicPr>
          <p:nvPr/>
        </p:nvPicPr>
        <p:blipFill>
          <a:blip r:embed="rId4"/>
          <a:srcRect/>
          <a:stretch>
            <a:fillRect/>
          </a:stretch>
        </p:blipFill>
        <p:spPr>
          <a:xfrm>
            <a:off x="8667750" y="8249828"/>
            <a:ext cx="652695" cy="365509"/>
          </a:xfrm>
          <a:prstGeom prst="rect">
            <a:avLst/>
          </a:prstGeom>
        </p:spPr>
      </p:pic>
      <p:grpSp>
        <p:nvGrpSpPr>
          <p:cNvPr id="9" name="Group 9"/>
          <p:cNvGrpSpPr/>
          <p:nvPr/>
        </p:nvGrpSpPr>
        <p:grpSpPr>
          <a:xfrm>
            <a:off x="9144000" y="2643965"/>
            <a:ext cx="7100205" cy="3421775"/>
            <a:chOff x="0" y="0"/>
            <a:chExt cx="9466941" cy="4562367"/>
          </a:xfrm>
        </p:grpSpPr>
        <p:sp>
          <p:nvSpPr>
            <p:cNvPr id="10" name="TextBox 10"/>
            <p:cNvSpPr txBox="1"/>
            <p:nvPr/>
          </p:nvSpPr>
          <p:spPr>
            <a:xfrm>
              <a:off x="0" y="-76200"/>
              <a:ext cx="9466941" cy="669780"/>
            </a:xfrm>
            <a:prstGeom prst="rect">
              <a:avLst/>
            </a:prstGeom>
          </p:spPr>
          <p:txBody>
            <a:bodyPr lIns="0" tIns="0" rIns="0" bIns="0" rtlCol="0" anchor="t">
              <a:spAutoFit/>
            </a:bodyPr>
            <a:lstStyle/>
            <a:p>
              <a:pPr>
                <a:lnSpc>
                  <a:spcPts val="4381"/>
                </a:lnSpc>
              </a:pPr>
              <a:r>
                <a:rPr lang="en-US" sz="2921" spc="29">
                  <a:solidFill>
                    <a:srgbClr val="FFFFFF"/>
                  </a:solidFill>
                  <a:latin typeface="Montserrat Extra-Light"/>
                </a:rPr>
                <a:t>Kalite Koordinatörlüğü</a:t>
              </a:r>
            </a:p>
          </p:txBody>
        </p:sp>
        <p:sp>
          <p:nvSpPr>
            <p:cNvPr id="11" name="TextBox 11"/>
            <p:cNvSpPr txBox="1"/>
            <p:nvPr/>
          </p:nvSpPr>
          <p:spPr>
            <a:xfrm>
              <a:off x="0" y="992979"/>
              <a:ext cx="9466941" cy="744090"/>
            </a:xfrm>
            <a:prstGeom prst="rect">
              <a:avLst/>
            </a:prstGeom>
          </p:spPr>
          <p:txBody>
            <a:bodyPr lIns="0" tIns="0" rIns="0" bIns="0" rtlCol="0" anchor="t">
              <a:spAutoFit/>
            </a:bodyPr>
            <a:lstStyle/>
            <a:p>
              <a:pPr>
                <a:lnSpc>
                  <a:spcPts val="4916"/>
                </a:lnSpc>
              </a:pPr>
              <a:r>
                <a:rPr lang="en-US" sz="3213" spc="353">
                  <a:solidFill>
                    <a:srgbClr val="FFFFFF"/>
                  </a:solidFill>
                  <a:latin typeface="Montserrat Semi-Bold"/>
                </a:rPr>
                <a:t>TELEFON</a:t>
              </a:r>
            </a:p>
          </p:txBody>
        </p:sp>
        <p:sp>
          <p:nvSpPr>
            <p:cNvPr id="12" name="TextBox 12"/>
            <p:cNvSpPr txBox="1"/>
            <p:nvPr/>
          </p:nvSpPr>
          <p:spPr>
            <a:xfrm>
              <a:off x="0" y="1908194"/>
              <a:ext cx="9466941" cy="669780"/>
            </a:xfrm>
            <a:prstGeom prst="rect">
              <a:avLst/>
            </a:prstGeom>
          </p:spPr>
          <p:txBody>
            <a:bodyPr lIns="0" tIns="0" rIns="0" bIns="0" rtlCol="0" anchor="t">
              <a:spAutoFit/>
            </a:bodyPr>
            <a:lstStyle/>
            <a:p>
              <a:pPr>
                <a:lnSpc>
                  <a:spcPts val="4381"/>
                </a:lnSpc>
              </a:pPr>
              <a:r>
                <a:rPr lang="en-US" sz="2921" spc="29">
                  <a:solidFill>
                    <a:srgbClr val="FFFFFF"/>
                  </a:solidFill>
                  <a:latin typeface="Montserrat Extra-Light"/>
                </a:rPr>
                <a:t>0216 777 17 87</a:t>
              </a:r>
            </a:p>
          </p:txBody>
        </p:sp>
        <p:sp>
          <p:nvSpPr>
            <p:cNvPr id="13" name="TextBox 13"/>
            <p:cNvSpPr txBox="1"/>
            <p:nvPr/>
          </p:nvSpPr>
          <p:spPr>
            <a:xfrm>
              <a:off x="0" y="2977373"/>
              <a:ext cx="9466941" cy="744090"/>
            </a:xfrm>
            <a:prstGeom prst="rect">
              <a:avLst/>
            </a:prstGeom>
          </p:spPr>
          <p:txBody>
            <a:bodyPr lIns="0" tIns="0" rIns="0" bIns="0" rtlCol="0" anchor="t">
              <a:spAutoFit/>
            </a:bodyPr>
            <a:lstStyle/>
            <a:p>
              <a:pPr>
                <a:lnSpc>
                  <a:spcPts val="4916"/>
                </a:lnSpc>
              </a:pPr>
              <a:r>
                <a:rPr lang="en-US" sz="3213" spc="353">
                  <a:solidFill>
                    <a:srgbClr val="FFFFFF"/>
                  </a:solidFill>
                  <a:latin typeface="Montserrat Semi-Bold"/>
                </a:rPr>
                <a:t>E-POSTA ADRESİ</a:t>
              </a:r>
            </a:p>
          </p:txBody>
        </p:sp>
        <p:sp>
          <p:nvSpPr>
            <p:cNvPr id="14" name="TextBox 14"/>
            <p:cNvSpPr txBox="1"/>
            <p:nvPr/>
          </p:nvSpPr>
          <p:spPr>
            <a:xfrm>
              <a:off x="0" y="3892588"/>
              <a:ext cx="9466941" cy="669780"/>
            </a:xfrm>
            <a:prstGeom prst="rect">
              <a:avLst/>
            </a:prstGeom>
          </p:spPr>
          <p:txBody>
            <a:bodyPr lIns="0" tIns="0" rIns="0" bIns="0" rtlCol="0" anchor="t">
              <a:spAutoFit/>
            </a:bodyPr>
            <a:lstStyle/>
            <a:p>
              <a:pPr>
                <a:lnSpc>
                  <a:spcPts val="4381"/>
                </a:lnSpc>
              </a:pPr>
              <a:r>
                <a:rPr lang="en-US" sz="2921" spc="29">
                  <a:solidFill>
                    <a:srgbClr val="FFFFFF"/>
                  </a:solidFill>
                  <a:latin typeface="Montserrat Extra-Light"/>
                </a:rPr>
                <a:t>https://kalite.marmara.edu.tr</a:t>
              </a:r>
            </a:p>
          </p:txBody>
        </p:sp>
      </p:grpSp>
      <p:sp>
        <p:nvSpPr>
          <p:cNvPr id="15" name="TextBox 15"/>
          <p:cNvSpPr txBox="1"/>
          <p:nvPr/>
        </p:nvSpPr>
        <p:spPr>
          <a:xfrm>
            <a:off x="8994098" y="6672262"/>
            <a:ext cx="7100205" cy="485721"/>
          </a:xfrm>
          <a:prstGeom prst="rect">
            <a:avLst/>
          </a:prstGeom>
        </p:spPr>
        <p:txBody>
          <a:bodyPr lIns="0" tIns="0" rIns="0" bIns="0" rtlCol="0" anchor="t">
            <a:spAutoFit/>
          </a:bodyPr>
          <a:lstStyle/>
          <a:p>
            <a:pPr>
              <a:lnSpc>
                <a:spcPts val="3839"/>
              </a:lnSpc>
              <a:spcBef>
                <a:spcPct val="0"/>
              </a:spcBef>
            </a:pPr>
            <a:r>
              <a:rPr lang="en-US" sz="3199">
                <a:solidFill>
                  <a:srgbClr val="FFFFFF"/>
                </a:solidFill>
                <a:latin typeface="Montserrat Semi-Bold"/>
              </a:rPr>
              <a:t>SOSYAL MEDYA </a:t>
            </a:r>
          </a:p>
        </p:txBody>
      </p:sp>
      <p:sp>
        <p:nvSpPr>
          <p:cNvPr id="16" name="TextBox 16"/>
          <p:cNvSpPr txBox="1"/>
          <p:nvPr/>
        </p:nvSpPr>
        <p:spPr>
          <a:xfrm>
            <a:off x="9525949" y="7534071"/>
            <a:ext cx="7100205" cy="428571"/>
          </a:xfrm>
          <a:prstGeom prst="rect">
            <a:avLst/>
          </a:prstGeom>
        </p:spPr>
        <p:txBody>
          <a:bodyPr lIns="0" tIns="0" rIns="0" bIns="0" rtlCol="0" anchor="t">
            <a:spAutoFit/>
          </a:bodyPr>
          <a:lstStyle/>
          <a:p>
            <a:pPr>
              <a:lnSpc>
                <a:spcPts val="3479"/>
              </a:lnSpc>
              <a:spcBef>
                <a:spcPct val="0"/>
              </a:spcBef>
            </a:pPr>
            <a:r>
              <a:rPr lang="en-US" sz="2899">
                <a:solidFill>
                  <a:srgbClr val="FFFFFF"/>
                </a:solidFill>
                <a:latin typeface="Montserrat Extra-Light"/>
              </a:rPr>
              <a:t>kalite_koordinatorlugu</a:t>
            </a:r>
          </a:p>
        </p:txBody>
      </p:sp>
      <p:sp>
        <p:nvSpPr>
          <p:cNvPr id="17" name="TextBox 17"/>
          <p:cNvSpPr txBox="1"/>
          <p:nvPr/>
        </p:nvSpPr>
        <p:spPr>
          <a:xfrm>
            <a:off x="9525949" y="8186766"/>
            <a:ext cx="7100205" cy="428571"/>
          </a:xfrm>
          <a:prstGeom prst="rect">
            <a:avLst/>
          </a:prstGeom>
        </p:spPr>
        <p:txBody>
          <a:bodyPr lIns="0" tIns="0" rIns="0" bIns="0" rtlCol="0" anchor="t">
            <a:spAutoFit/>
          </a:bodyPr>
          <a:lstStyle/>
          <a:p>
            <a:pPr>
              <a:lnSpc>
                <a:spcPts val="3479"/>
              </a:lnSpc>
              <a:spcBef>
                <a:spcPct val="0"/>
              </a:spcBef>
            </a:pPr>
            <a:r>
              <a:rPr lang="en-US" sz="2899">
                <a:solidFill>
                  <a:srgbClr val="FFFFFF"/>
                </a:solidFill>
                <a:latin typeface="Montserrat Extra-Light"/>
              </a:rPr>
              <a:t>@marmara_kalite</a:t>
            </a:r>
          </a:p>
        </p:txBody>
      </p:sp>
      <p:pic>
        <p:nvPicPr>
          <p:cNvPr id="19" name="Resim 18">
            <a:extLst>
              <a:ext uri="{FF2B5EF4-FFF2-40B4-BE49-F238E27FC236}">
                <a16:creationId xmlns:a16="http://schemas.microsoft.com/office/drawing/2014/main" id="{E0398CFA-D8AC-41A3-9912-94D8E2159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858" y="5303079"/>
            <a:ext cx="2435427" cy="302804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8105" y="0"/>
            <a:ext cx="3404062"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69558" y="6458123"/>
            <a:ext cx="3306803" cy="4114800"/>
          </a:xfrm>
          <a:prstGeom prst="rect">
            <a:avLst/>
          </a:prstGeom>
        </p:spPr>
      </p:pic>
      <p:sp>
        <p:nvSpPr>
          <p:cNvPr id="4" name="TextBox 4"/>
          <p:cNvSpPr txBox="1"/>
          <p:nvPr/>
        </p:nvSpPr>
        <p:spPr>
          <a:xfrm>
            <a:off x="2968900" y="3890326"/>
            <a:ext cx="12350200" cy="2319266"/>
          </a:xfrm>
          <a:prstGeom prst="rect">
            <a:avLst/>
          </a:prstGeom>
        </p:spPr>
        <p:txBody>
          <a:bodyPr lIns="0" tIns="0" rIns="0" bIns="0" rtlCol="0" anchor="t">
            <a:spAutoFit/>
          </a:bodyPr>
          <a:lstStyle/>
          <a:p>
            <a:pPr marL="0" lvl="0" indent="0" algn="ctr">
              <a:lnSpc>
                <a:spcPts val="18903"/>
              </a:lnSpc>
              <a:spcBef>
                <a:spcPct val="0"/>
              </a:spcBef>
            </a:pPr>
            <a:r>
              <a:rPr lang="en-US" sz="13502" u="none">
                <a:solidFill>
                  <a:srgbClr val="000000"/>
                </a:solidFill>
                <a:latin typeface="Roboto Mono Regular"/>
              </a:rPr>
              <a:t>Teşekkürler</a:t>
            </a:r>
          </a:p>
        </p:txBody>
      </p:sp>
      <p:sp>
        <p:nvSpPr>
          <p:cNvPr id="5" name="TextBox 5"/>
          <p:cNvSpPr txBox="1"/>
          <p:nvPr/>
        </p:nvSpPr>
        <p:spPr>
          <a:xfrm>
            <a:off x="9601200" y="7740734"/>
            <a:ext cx="5236994" cy="565123"/>
          </a:xfrm>
          <a:prstGeom prst="rect">
            <a:avLst/>
          </a:prstGeom>
        </p:spPr>
        <p:txBody>
          <a:bodyPr wrap="square" lIns="0" tIns="0" rIns="0" bIns="0" rtlCol="0" anchor="t">
            <a:spAutoFit/>
          </a:bodyPr>
          <a:lstStyle/>
          <a:p>
            <a:pPr marL="0" lvl="0" indent="0" algn="ctr">
              <a:lnSpc>
                <a:spcPts val="4399"/>
              </a:lnSpc>
              <a:spcBef>
                <a:spcPct val="0"/>
              </a:spcBef>
            </a:pPr>
            <a:r>
              <a:rPr lang="en-US" sz="3999" b="1" dirty="0" err="1">
                <a:solidFill>
                  <a:srgbClr val="000000"/>
                </a:solidFill>
                <a:latin typeface="Cormorant Garamond Medium"/>
              </a:rPr>
              <a:t>Kalite</a:t>
            </a:r>
            <a:r>
              <a:rPr lang="en-US" sz="3999" b="1" dirty="0">
                <a:solidFill>
                  <a:srgbClr val="000000"/>
                </a:solidFill>
                <a:latin typeface="Cormorant Garamond Medium"/>
              </a:rPr>
              <a:t> </a:t>
            </a:r>
            <a:r>
              <a:rPr lang="en-US" sz="3999" b="1" dirty="0" err="1">
                <a:solidFill>
                  <a:srgbClr val="000000"/>
                </a:solidFill>
                <a:latin typeface="Cormorant Garamond Medium"/>
              </a:rPr>
              <a:t>Koordinatörlüğü</a:t>
            </a:r>
            <a:endParaRPr lang="en-US" sz="3999" b="1" dirty="0">
              <a:solidFill>
                <a:srgbClr val="000000"/>
              </a:solidFill>
              <a:latin typeface="Cormorant Garamond Medium"/>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6994480" y="95288"/>
            <a:ext cx="1043991" cy="259816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279875" y="8639064"/>
            <a:ext cx="1243981" cy="309588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2862" y="1612731"/>
            <a:ext cx="7194141" cy="7194141"/>
          </a:xfrm>
          <a:prstGeom prst="rect">
            <a:avLst/>
          </a:prstGeom>
        </p:spPr>
      </p:pic>
      <p:grpSp>
        <p:nvGrpSpPr>
          <p:cNvPr id="3" name="Group 3"/>
          <p:cNvGrpSpPr>
            <a:grpSpLocks noChangeAspect="1"/>
          </p:cNvGrpSpPr>
          <p:nvPr/>
        </p:nvGrpSpPr>
        <p:grpSpPr>
          <a:xfrm>
            <a:off x="2200926" y="2430806"/>
            <a:ext cx="5558013" cy="555799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24906" b="-24906"/>
              </a:stretch>
            </a:blipFill>
          </p:spPr>
        </p:sp>
      </p:grpSp>
      <p:pic>
        <p:nvPicPr>
          <p:cNvPr id="5" name="Picture 5"/>
          <p:cNvPicPr>
            <a:picLocks noChangeAspect="1"/>
          </p:cNvPicPr>
          <p:nvPr/>
        </p:nvPicPr>
        <p:blipFill>
          <a:blip r:embed="rId5"/>
          <a:srcRect l="4112" r="47645"/>
          <a:stretch>
            <a:fillRect/>
          </a:stretch>
        </p:blipFill>
        <p:spPr>
          <a:xfrm>
            <a:off x="13932291" y="504207"/>
            <a:ext cx="3744791" cy="1048986"/>
          </a:xfrm>
          <a:prstGeom prst="rect">
            <a:avLst/>
          </a:prstGeom>
        </p:spPr>
      </p:pic>
      <p:grpSp>
        <p:nvGrpSpPr>
          <p:cNvPr id="6" name="Group 6"/>
          <p:cNvGrpSpPr/>
          <p:nvPr/>
        </p:nvGrpSpPr>
        <p:grpSpPr>
          <a:xfrm>
            <a:off x="8687095" y="3953284"/>
            <a:ext cx="9628614" cy="4853588"/>
            <a:chOff x="-609207" y="85725"/>
            <a:chExt cx="12838151" cy="6471452"/>
          </a:xfrm>
        </p:grpSpPr>
        <p:sp>
          <p:nvSpPr>
            <p:cNvPr id="7" name="TextBox 7"/>
            <p:cNvSpPr txBox="1"/>
            <p:nvPr/>
          </p:nvSpPr>
          <p:spPr>
            <a:xfrm>
              <a:off x="0" y="85725"/>
              <a:ext cx="12025351" cy="1771695"/>
            </a:xfrm>
            <a:prstGeom prst="rect">
              <a:avLst/>
            </a:prstGeom>
          </p:spPr>
          <p:txBody>
            <a:bodyPr lIns="0" tIns="0" rIns="0" bIns="0" rtlCol="0" anchor="t">
              <a:spAutoFit/>
            </a:bodyPr>
            <a:lstStyle/>
            <a:p>
              <a:pPr marL="0" lvl="0" indent="0" algn="l">
                <a:lnSpc>
                  <a:spcPts val="10055"/>
                </a:lnSpc>
              </a:pPr>
              <a:r>
                <a:rPr lang="en-US" sz="9141" dirty="0">
                  <a:latin typeface="Lexend Deca"/>
                </a:rPr>
                <a:t>YÖKAK</a:t>
              </a:r>
            </a:p>
          </p:txBody>
        </p:sp>
        <p:sp>
          <p:nvSpPr>
            <p:cNvPr id="8" name="TextBox 8"/>
            <p:cNvSpPr txBox="1"/>
            <p:nvPr/>
          </p:nvSpPr>
          <p:spPr>
            <a:xfrm>
              <a:off x="-609207" y="2316699"/>
              <a:ext cx="12838151" cy="4240478"/>
            </a:xfrm>
            <a:prstGeom prst="rect">
              <a:avLst/>
            </a:prstGeom>
          </p:spPr>
          <p:txBody>
            <a:bodyPr wrap="square" lIns="0" tIns="0" rIns="0" bIns="0" rtlCol="0" anchor="t">
              <a:spAutoFit/>
            </a:bodyPr>
            <a:lstStyle/>
            <a:p>
              <a:pPr>
                <a:lnSpc>
                  <a:spcPts val="6162"/>
                </a:lnSpc>
              </a:pPr>
              <a:r>
                <a:rPr lang="en-US" sz="4740" b="1" dirty="0" err="1">
                  <a:latin typeface="Open Sauce"/>
                </a:rPr>
                <a:t>Kurumsal</a:t>
              </a:r>
              <a:r>
                <a:rPr lang="en-US" sz="4740" b="1" dirty="0">
                  <a:latin typeface="Open Sauce"/>
                </a:rPr>
                <a:t> </a:t>
              </a:r>
              <a:r>
                <a:rPr lang="en-US" sz="4740" b="1" dirty="0" err="1">
                  <a:latin typeface="Open Sauce"/>
                </a:rPr>
                <a:t>Dış</a:t>
              </a:r>
              <a:r>
                <a:rPr lang="en-US" sz="4740" b="1" dirty="0">
                  <a:latin typeface="Open Sauce"/>
                </a:rPr>
                <a:t> </a:t>
              </a:r>
              <a:r>
                <a:rPr lang="en-US" sz="4740" b="1" dirty="0" err="1">
                  <a:latin typeface="Open Sauce"/>
                </a:rPr>
                <a:t>Değerlendirme</a:t>
              </a:r>
              <a:r>
                <a:rPr lang="en-US" sz="4740" b="1" dirty="0">
                  <a:latin typeface="Open Sauce"/>
                </a:rPr>
                <a:t> </a:t>
              </a:r>
            </a:p>
            <a:p>
              <a:pPr>
                <a:lnSpc>
                  <a:spcPts val="6162"/>
                </a:lnSpc>
              </a:pPr>
              <a:r>
                <a:rPr lang="tr-TR" sz="4740" b="1" dirty="0">
                  <a:latin typeface="Open Sauce"/>
                </a:rPr>
                <a:t>&amp;</a:t>
              </a:r>
            </a:p>
            <a:p>
              <a:pPr>
                <a:lnSpc>
                  <a:spcPts val="6162"/>
                </a:lnSpc>
              </a:pPr>
              <a:r>
                <a:rPr lang="tr-TR" sz="4740" b="1" dirty="0">
                  <a:latin typeface="Open Sauce"/>
                </a:rPr>
                <a:t>Kurumsal </a:t>
              </a:r>
              <a:r>
                <a:rPr lang="en-US" sz="4740" b="1" dirty="0" err="1">
                  <a:latin typeface="Open Sauce"/>
                </a:rPr>
                <a:t>Akreditasyon</a:t>
              </a:r>
              <a:r>
                <a:rPr lang="tr-TR" sz="4740" b="1" dirty="0">
                  <a:latin typeface="Open Sauce"/>
                </a:rPr>
                <a:t> Programı</a:t>
              </a:r>
              <a:endParaRPr lang="en-US" sz="4740" b="1" dirty="0">
                <a:latin typeface="Open Sauce"/>
              </a:endParaRPr>
            </a:p>
          </p:txBody>
        </p:sp>
      </p:grpSp>
    </p:spTree>
    <p:extLst>
      <p:ext uri="{BB962C8B-B14F-4D97-AF65-F5344CB8AC3E}">
        <p14:creationId xmlns:p14="http://schemas.microsoft.com/office/powerpoint/2010/main" val="623325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40" b="30140"/>
          <a:stretch>
            <a:fillRect/>
          </a:stretch>
        </p:blipFill>
        <p:spPr>
          <a:xfrm>
            <a:off x="0" y="0"/>
            <a:ext cx="18288000" cy="10287000"/>
          </a:xfrm>
          <a:prstGeom prst="rect">
            <a:avLst/>
          </a:prstGeom>
        </p:spPr>
      </p:pic>
      <p:grpSp>
        <p:nvGrpSpPr>
          <p:cNvPr id="3" name="Group 3"/>
          <p:cNvGrpSpPr/>
          <p:nvPr/>
        </p:nvGrpSpPr>
        <p:grpSpPr>
          <a:xfrm>
            <a:off x="1028700" y="342038"/>
            <a:ext cx="14539961" cy="2342950"/>
            <a:chOff x="0" y="0"/>
            <a:chExt cx="19386614" cy="3123933"/>
          </a:xfrm>
        </p:grpSpPr>
        <p:sp>
          <p:nvSpPr>
            <p:cNvPr id="4" name="AutoShape 4"/>
            <p:cNvSpPr/>
            <p:nvPr/>
          </p:nvSpPr>
          <p:spPr>
            <a:xfrm>
              <a:off x="0" y="0"/>
              <a:ext cx="19386614" cy="3123933"/>
            </a:xfrm>
            <a:prstGeom prst="rect">
              <a:avLst/>
            </a:prstGeom>
            <a:solidFill>
              <a:srgbClr val="003060"/>
            </a:solidFill>
          </p:spPr>
        </p:sp>
        <p:sp>
          <p:nvSpPr>
            <p:cNvPr id="5" name="TextBox 5"/>
            <p:cNvSpPr txBox="1"/>
            <p:nvPr/>
          </p:nvSpPr>
          <p:spPr>
            <a:xfrm>
              <a:off x="535837" y="370564"/>
              <a:ext cx="18314940" cy="2344704"/>
            </a:xfrm>
            <a:prstGeom prst="rect">
              <a:avLst/>
            </a:prstGeom>
          </p:spPr>
          <p:txBody>
            <a:bodyPr lIns="0" tIns="0" rIns="0" bIns="0" rtlCol="0" anchor="t">
              <a:spAutoFit/>
            </a:bodyPr>
            <a:lstStyle/>
            <a:p>
              <a:pPr>
                <a:lnSpc>
                  <a:spcPts val="6990"/>
                </a:lnSpc>
              </a:pPr>
              <a:r>
                <a:rPr lang="en-US" sz="5548" spc="49" dirty="0">
                  <a:solidFill>
                    <a:srgbClr val="FFFFFF"/>
                  </a:solidFill>
                  <a:latin typeface="Montserrat Semi-Bold Bold"/>
                </a:rPr>
                <a:t>Kurumsal </a:t>
              </a:r>
              <a:r>
                <a:rPr lang="en-US" sz="5548" spc="49" dirty="0" err="1">
                  <a:solidFill>
                    <a:srgbClr val="FFFFFF"/>
                  </a:solidFill>
                  <a:latin typeface="Montserrat Semi-Bold Bold"/>
                </a:rPr>
                <a:t>Dış</a:t>
              </a:r>
              <a:r>
                <a:rPr lang="en-US" sz="5548" spc="49" dirty="0">
                  <a:solidFill>
                    <a:srgbClr val="FFFFFF"/>
                  </a:solidFill>
                  <a:latin typeface="Montserrat Semi-Bold Bold"/>
                </a:rPr>
                <a:t> </a:t>
              </a:r>
              <a:r>
                <a:rPr lang="en-US" sz="5548" spc="49" dirty="0" err="1">
                  <a:solidFill>
                    <a:srgbClr val="FFFFFF"/>
                  </a:solidFill>
                  <a:latin typeface="Montserrat Semi-Bold Bold"/>
                </a:rPr>
                <a:t>Değerlendirme</a:t>
              </a:r>
              <a:r>
                <a:rPr lang="en-US" sz="5548" spc="49" dirty="0">
                  <a:solidFill>
                    <a:srgbClr val="FFFFFF"/>
                  </a:solidFill>
                  <a:latin typeface="Montserrat Semi-Bold Bold"/>
                </a:rPr>
                <a:t> </a:t>
              </a:r>
              <a:r>
                <a:rPr lang="en-US" sz="5548" spc="49" dirty="0" err="1">
                  <a:solidFill>
                    <a:srgbClr val="FFFFFF"/>
                  </a:solidFill>
                  <a:latin typeface="Montserrat Semi-Bold Bold"/>
                </a:rPr>
                <a:t>Programı</a:t>
              </a:r>
              <a:r>
                <a:rPr lang="en-US" sz="5548" spc="49" dirty="0">
                  <a:solidFill>
                    <a:srgbClr val="FFFFFF"/>
                  </a:solidFill>
                  <a:latin typeface="Montserrat Semi-Bold Bold"/>
                </a:rPr>
                <a:t> </a:t>
              </a:r>
              <a:r>
                <a:rPr lang="en-US" sz="5548" spc="49" dirty="0" err="1">
                  <a:solidFill>
                    <a:srgbClr val="FFFFFF"/>
                  </a:solidFill>
                  <a:latin typeface="Montserrat Semi-Bold Bold"/>
                </a:rPr>
                <a:t>Nedir</a:t>
              </a:r>
              <a:r>
                <a:rPr lang="en-US" sz="5548" spc="49" dirty="0">
                  <a:solidFill>
                    <a:srgbClr val="FFFFFF"/>
                  </a:solidFill>
                  <a:latin typeface="Montserrat Semi-Bold Bold"/>
                </a:rPr>
                <a:t>?</a:t>
              </a:r>
            </a:p>
          </p:txBody>
        </p:sp>
      </p:grpSp>
      <p:sp>
        <p:nvSpPr>
          <p:cNvPr id="6" name="AutoShape 6"/>
          <p:cNvSpPr/>
          <p:nvPr/>
        </p:nvSpPr>
        <p:spPr>
          <a:xfrm>
            <a:off x="0" y="3410202"/>
            <a:ext cx="18288000" cy="6639984"/>
          </a:xfrm>
          <a:prstGeom prst="rect">
            <a:avLst/>
          </a:prstGeom>
          <a:solidFill>
            <a:srgbClr val="FFFFFF"/>
          </a:solidFill>
        </p:spPr>
      </p:sp>
      <p:sp>
        <p:nvSpPr>
          <p:cNvPr id="7" name="TextBox 7"/>
          <p:cNvSpPr txBox="1"/>
          <p:nvPr/>
        </p:nvSpPr>
        <p:spPr>
          <a:xfrm>
            <a:off x="1028700" y="4053504"/>
            <a:ext cx="16230600" cy="4860305"/>
          </a:xfrm>
          <a:prstGeom prst="rect">
            <a:avLst/>
          </a:prstGeom>
        </p:spPr>
        <p:txBody>
          <a:bodyPr lIns="0" tIns="0" rIns="0" bIns="0" rtlCol="0" anchor="t">
            <a:spAutoFit/>
          </a:bodyPr>
          <a:lstStyle/>
          <a:p>
            <a:pPr marL="688408" lvl="1" indent="-344204" algn="just">
              <a:lnSpc>
                <a:spcPts val="3826"/>
              </a:lnSpc>
              <a:buFont typeface="Arial"/>
              <a:buChar char="•"/>
            </a:pPr>
            <a:r>
              <a:rPr lang="en-US" sz="2800" b="1" i="1" dirty="0"/>
              <a:t>Kurumsal </a:t>
            </a:r>
            <a:r>
              <a:rPr lang="en-US" sz="2800" b="1" i="1" dirty="0" err="1"/>
              <a:t>Dış</a:t>
            </a:r>
            <a:r>
              <a:rPr lang="en-US" sz="2800" b="1" i="1" dirty="0"/>
              <a:t> </a:t>
            </a:r>
            <a:r>
              <a:rPr lang="en-US" sz="2800" b="1" i="1" dirty="0" err="1"/>
              <a:t>Değerlendirme</a:t>
            </a:r>
            <a:r>
              <a:rPr lang="en-US" sz="2800" b="1" i="1" dirty="0"/>
              <a:t> </a:t>
            </a:r>
            <a:r>
              <a:rPr lang="en-US" sz="2800" b="1" i="1" dirty="0" err="1"/>
              <a:t>Programı</a:t>
            </a:r>
            <a:r>
              <a:rPr lang="en-US" sz="2800" b="1" i="1" dirty="0"/>
              <a:t>, </a:t>
            </a:r>
            <a:r>
              <a:rPr lang="en-US" sz="2800" b="1" i="1" dirty="0" err="1"/>
              <a:t>Yükseköğretim</a:t>
            </a:r>
            <a:r>
              <a:rPr lang="en-US" sz="2800" b="1" i="1" dirty="0"/>
              <a:t> </a:t>
            </a:r>
            <a:r>
              <a:rPr lang="en-US" sz="2800" b="1" i="1" dirty="0" err="1"/>
              <a:t>Kalite</a:t>
            </a:r>
            <a:r>
              <a:rPr lang="en-US" sz="2800" b="1" i="1" dirty="0"/>
              <a:t> </a:t>
            </a:r>
            <a:r>
              <a:rPr lang="en-US" sz="2800" b="1" i="1" dirty="0" err="1"/>
              <a:t>Kurulu</a:t>
            </a:r>
            <a:r>
              <a:rPr lang="en-US" sz="2800" b="1" i="1" dirty="0"/>
              <a:t> </a:t>
            </a:r>
            <a:r>
              <a:rPr lang="en-US" sz="2800" b="1" i="1" dirty="0" err="1"/>
              <a:t>tarafından</a:t>
            </a:r>
            <a:r>
              <a:rPr lang="en-US" sz="2800" b="1" i="1" dirty="0"/>
              <a:t> </a:t>
            </a:r>
            <a:r>
              <a:rPr lang="en-US" sz="2800" b="1" i="1" dirty="0" err="1"/>
              <a:t>yükseköğretim</a:t>
            </a:r>
            <a:r>
              <a:rPr lang="en-US" sz="2800" b="1" i="1" dirty="0"/>
              <a:t> </a:t>
            </a:r>
            <a:r>
              <a:rPr lang="en-US" sz="2800" b="1" i="1" dirty="0" err="1"/>
              <a:t>kurumlarının</a:t>
            </a:r>
            <a:r>
              <a:rPr lang="en-US" sz="2800" b="1" i="1" dirty="0"/>
              <a:t> </a:t>
            </a:r>
            <a:r>
              <a:rPr lang="en-US" sz="2800" b="1" i="1" dirty="0" err="1"/>
              <a:t>eğitim-öğretim</a:t>
            </a:r>
            <a:r>
              <a:rPr lang="en-US" sz="2800" b="1" i="1" dirty="0"/>
              <a:t>, </a:t>
            </a:r>
            <a:r>
              <a:rPr lang="en-US" sz="2800" b="1" i="1" dirty="0" err="1"/>
              <a:t>araştırma-geliştirme</a:t>
            </a:r>
            <a:r>
              <a:rPr lang="en-US" sz="2800" b="1" i="1" dirty="0"/>
              <a:t> ve </a:t>
            </a:r>
            <a:r>
              <a:rPr lang="en-US" sz="2800" b="1" i="1" dirty="0" err="1"/>
              <a:t>yönetim</a:t>
            </a:r>
            <a:r>
              <a:rPr lang="en-US" sz="2800" b="1" i="1" dirty="0"/>
              <a:t> </a:t>
            </a:r>
            <a:r>
              <a:rPr lang="en-US" sz="2800" b="1" i="1" dirty="0" err="1"/>
              <a:t>sistemi</a:t>
            </a:r>
            <a:r>
              <a:rPr lang="en-US" sz="2800" b="1" i="1" dirty="0"/>
              <a:t> </a:t>
            </a:r>
            <a:r>
              <a:rPr lang="en-US" sz="2800" b="1" i="1" dirty="0" err="1"/>
              <a:t>süreçlerinin</a:t>
            </a:r>
            <a:r>
              <a:rPr lang="en-US" sz="2800" b="1" i="1" dirty="0"/>
              <a:t> Kurumsal </a:t>
            </a:r>
            <a:r>
              <a:rPr lang="en-US" sz="2800" b="1" i="1" dirty="0" err="1"/>
              <a:t>Dış</a:t>
            </a:r>
            <a:r>
              <a:rPr lang="en-US" sz="2800" b="1" i="1" dirty="0"/>
              <a:t> </a:t>
            </a:r>
            <a:r>
              <a:rPr lang="en-US" sz="2800" b="1" i="1" dirty="0" err="1"/>
              <a:t>Değerlendirme</a:t>
            </a:r>
            <a:r>
              <a:rPr lang="en-US" sz="2800" b="1" i="1" dirty="0"/>
              <a:t> </a:t>
            </a:r>
            <a:r>
              <a:rPr lang="en-US" sz="2800" b="1" i="1" dirty="0" err="1"/>
              <a:t>Ölçütleri</a:t>
            </a:r>
            <a:r>
              <a:rPr lang="en-US" sz="2800" b="1" i="1" dirty="0"/>
              <a:t> </a:t>
            </a:r>
            <a:r>
              <a:rPr lang="en-US" sz="2800" b="1" i="1" dirty="0" err="1"/>
              <a:t>kapsamında</a:t>
            </a:r>
            <a:r>
              <a:rPr lang="en-US" sz="2800" b="1" i="1" dirty="0"/>
              <a:t> </a:t>
            </a:r>
            <a:r>
              <a:rPr lang="en-US" sz="2800" b="1" i="1" dirty="0" err="1"/>
              <a:t>değerlendirilmesini</a:t>
            </a:r>
            <a:r>
              <a:rPr lang="en-US" sz="2800" b="1" i="1" dirty="0"/>
              <a:t> </a:t>
            </a:r>
            <a:r>
              <a:rPr lang="en-US" sz="2800" b="1" i="1" dirty="0" err="1"/>
              <a:t>amaçlayan</a:t>
            </a:r>
            <a:r>
              <a:rPr lang="en-US" sz="2800" b="1" i="1" dirty="0"/>
              <a:t> </a:t>
            </a:r>
            <a:r>
              <a:rPr lang="en-US" sz="2800" b="1" i="1" dirty="0" err="1"/>
              <a:t>bir</a:t>
            </a:r>
            <a:r>
              <a:rPr lang="en-US" sz="2800" b="1" i="1" dirty="0"/>
              <a:t> </a:t>
            </a:r>
            <a:r>
              <a:rPr lang="en-US" sz="2800" b="1" i="1" dirty="0" err="1"/>
              <a:t>programdır</a:t>
            </a:r>
            <a:r>
              <a:rPr lang="en-US" sz="2800" b="1" i="1" dirty="0"/>
              <a:t>. </a:t>
            </a:r>
          </a:p>
          <a:p>
            <a:pPr algn="just">
              <a:lnSpc>
                <a:spcPts val="3826"/>
              </a:lnSpc>
            </a:pPr>
            <a:endParaRPr lang="en-US" sz="2800" b="1" i="1" dirty="0"/>
          </a:p>
          <a:p>
            <a:pPr marL="688408" lvl="1" indent="-344204" algn="just">
              <a:lnSpc>
                <a:spcPts val="3826"/>
              </a:lnSpc>
              <a:buFont typeface="Arial"/>
              <a:buChar char="•"/>
            </a:pPr>
            <a:r>
              <a:rPr lang="en-US" sz="2800" b="1" i="1" dirty="0" err="1"/>
              <a:t>Yükseköğretim</a:t>
            </a:r>
            <a:r>
              <a:rPr lang="en-US" sz="2800" b="1" i="1" dirty="0"/>
              <a:t> </a:t>
            </a:r>
            <a:r>
              <a:rPr lang="en-US" sz="2800" b="1" i="1" dirty="0" err="1"/>
              <a:t>kurumlarının</a:t>
            </a:r>
            <a:r>
              <a:rPr lang="en-US" sz="2800" b="1" i="1" dirty="0"/>
              <a:t> </a:t>
            </a:r>
            <a:r>
              <a:rPr lang="en-US" sz="2800" b="1" i="1" dirty="0" err="1"/>
              <a:t>beş</a:t>
            </a:r>
            <a:r>
              <a:rPr lang="en-US" sz="2800" b="1" i="1" dirty="0"/>
              <a:t> </a:t>
            </a:r>
            <a:r>
              <a:rPr lang="en-US" sz="2800" b="1" i="1" dirty="0" err="1"/>
              <a:t>yılda</a:t>
            </a:r>
            <a:r>
              <a:rPr lang="en-US" sz="2800" b="1" i="1" dirty="0"/>
              <a:t> </a:t>
            </a:r>
            <a:r>
              <a:rPr lang="en-US" sz="2800" b="1" i="1" dirty="0" err="1"/>
              <a:t>en</a:t>
            </a:r>
            <a:r>
              <a:rPr lang="en-US" sz="2800" b="1" i="1" dirty="0"/>
              <a:t> </a:t>
            </a:r>
            <a:r>
              <a:rPr lang="en-US" sz="2800" b="1" i="1" dirty="0" err="1"/>
              <a:t>az</a:t>
            </a:r>
            <a:r>
              <a:rPr lang="en-US" sz="2800" b="1" i="1" dirty="0"/>
              <a:t> </a:t>
            </a:r>
            <a:r>
              <a:rPr lang="en-US" sz="2800" b="1" i="1" dirty="0" err="1"/>
              <a:t>bir</a:t>
            </a:r>
            <a:r>
              <a:rPr lang="en-US" sz="2800" b="1" i="1" dirty="0"/>
              <a:t> </a:t>
            </a:r>
            <a:r>
              <a:rPr lang="en-US" sz="2800" b="1" i="1" dirty="0" err="1"/>
              <a:t>defa</a:t>
            </a:r>
            <a:r>
              <a:rPr lang="en-US" sz="2800" b="1" i="1" dirty="0"/>
              <a:t> Kurumsal </a:t>
            </a:r>
            <a:r>
              <a:rPr lang="en-US" sz="2800" b="1" i="1" dirty="0" err="1"/>
              <a:t>Dış</a:t>
            </a:r>
            <a:r>
              <a:rPr lang="en-US" sz="2800" b="1" i="1" dirty="0"/>
              <a:t> </a:t>
            </a:r>
            <a:r>
              <a:rPr lang="en-US" sz="2800" b="1" i="1" dirty="0" err="1"/>
              <a:t>Değerlendirme</a:t>
            </a:r>
            <a:r>
              <a:rPr lang="en-US" sz="2800" b="1" i="1" dirty="0"/>
              <a:t> </a:t>
            </a:r>
            <a:r>
              <a:rPr lang="en-US" sz="2800" b="1" i="1" dirty="0" err="1"/>
              <a:t>Programına</a:t>
            </a:r>
            <a:r>
              <a:rPr lang="en-US" sz="2800" b="1" i="1" dirty="0"/>
              <a:t> </a:t>
            </a:r>
            <a:r>
              <a:rPr lang="en-US" sz="2800" b="1" i="1" dirty="0" err="1"/>
              <a:t>dâhil</a:t>
            </a:r>
            <a:r>
              <a:rPr lang="en-US" sz="2800" b="1" i="1" dirty="0"/>
              <a:t> </a:t>
            </a:r>
            <a:r>
              <a:rPr lang="en-US" sz="2800" b="1" i="1" dirty="0" err="1"/>
              <a:t>olmaları</a:t>
            </a:r>
            <a:r>
              <a:rPr lang="en-US" sz="2800" b="1" i="1" dirty="0"/>
              <a:t> </a:t>
            </a:r>
            <a:r>
              <a:rPr lang="en-US" sz="2800" b="1" i="1" dirty="0" err="1"/>
              <a:t>gerekmektedir</a:t>
            </a:r>
            <a:r>
              <a:rPr lang="en-US" sz="2800" b="1" i="1" dirty="0"/>
              <a:t>.</a:t>
            </a:r>
          </a:p>
          <a:p>
            <a:pPr algn="just">
              <a:lnSpc>
                <a:spcPts val="3826"/>
              </a:lnSpc>
            </a:pPr>
            <a:endParaRPr lang="en-US" sz="2800" b="1" i="1" dirty="0"/>
          </a:p>
          <a:p>
            <a:pPr marL="688408" lvl="1" indent="-344204" algn="just">
              <a:lnSpc>
                <a:spcPts val="3826"/>
              </a:lnSpc>
              <a:buFont typeface="Arial"/>
              <a:buChar char="•"/>
            </a:pPr>
            <a:r>
              <a:rPr lang="en-US" sz="2800" b="1" i="1" dirty="0"/>
              <a:t>Kurumsal </a:t>
            </a:r>
            <a:r>
              <a:rPr lang="en-US" sz="2800" b="1" i="1" dirty="0" err="1"/>
              <a:t>Dış</a:t>
            </a:r>
            <a:r>
              <a:rPr lang="en-US" sz="2800" b="1" i="1" dirty="0"/>
              <a:t> </a:t>
            </a:r>
            <a:r>
              <a:rPr lang="en-US" sz="2800" b="1" i="1" dirty="0" err="1"/>
              <a:t>Değerlendirme</a:t>
            </a:r>
            <a:r>
              <a:rPr lang="en-US" sz="2800" b="1" i="1" dirty="0"/>
              <a:t> </a:t>
            </a:r>
            <a:r>
              <a:rPr lang="en-US" sz="2800" b="1" i="1" dirty="0" err="1"/>
              <a:t>Programına</a:t>
            </a:r>
            <a:r>
              <a:rPr lang="en-US" sz="2800" b="1" i="1" dirty="0"/>
              <a:t> </a:t>
            </a:r>
            <a:r>
              <a:rPr lang="en-US" sz="2800" b="1" i="1" dirty="0" err="1"/>
              <a:t>esas</a:t>
            </a:r>
            <a:r>
              <a:rPr lang="en-US" sz="2800" b="1" i="1" dirty="0"/>
              <a:t> </a:t>
            </a:r>
            <a:r>
              <a:rPr lang="en-US" sz="2800" b="1" i="1" dirty="0" err="1"/>
              <a:t>olmak</a:t>
            </a:r>
            <a:r>
              <a:rPr lang="en-US" sz="2800" b="1" i="1" dirty="0"/>
              <a:t> </a:t>
            </a:r>
            <a:r>
              <a:rPr lang="en-US" sz="2800" b="1" i="1" dirty="0" err="1"/>
              <a:t>üzere</a:t>
            </a:r>
            <a:r>
              <a:rPr lang="en-US" sz="2800" b="1" i="1" dirty="0"/>
              <a:t> her </a:t>
            </a:r>
            <a:r>
              <a:rPr lang="en-US" sz="2800" b="1" i="1" dirty="0" err="1"/>
              <a:t>yıl</a:t>
            </a:r>
            <a:r>
              <a:rPr lang="en-US" sz="2800" b="1" i="1" dirty="0"/>
              <a:t> </a:t>
            </a:r>
            <a:r>
              <a:rPr lang="en-US" sz="2800" b="1" i="1" dirty="0" err="1"/>
              <a:t>yükseköğretim</a:t>
            </a:r>
            <a:r>
              <a:rPr lang="en-US" sz="2800" b="1" i="1" dirty="0"/>
              <a:t> </a:t>
            </a:r>
            <a:r>
              <a:rPr lang="en-US" sz="2800" b="1" i="1" dirty="0" err="1"/>
              <a:t>kurumları</a:t>
            </a:r>
            <a:r>
              <a:rPr lang="en-US" sz="2800" b="1" i="1" dirty="0"/>
              <a:t> </a:t>
            </a:r>
            <a:r>
              <a:rPr lang="en-US" sz="2800" b="1" i="1" dirty="0" err="1"/>
              <a:t>tarafından</a:t>
            </a:r>
            <a:r>
              <a:rPr lang="en-US" sz="2800" b="1" i="1" dirty="0"/>
              <a:t> </a:t>
            </a:r>
            <a:r>
              <a:rPr lang="en-US" sz="2800" b="1" i="1" dirty="0" err="1"/>
              <a:t>Kurum</a:t>
            </a:r>
            <a:r>
              <a:rPr lang="en-US" sz="2800" b="1" i="1" dirty="0"/>
              <a:t> </a:t>
            </a:r>
            <a:r>
              <a:rPr lang="en-US" sz="2800" b="1" i="1" dirty="0" err="1"/>
              <a:t>İç</a:t>
            </a:r>
            <a:r>
              <a:rPr lang="en-US" sz="2800" b="1" i="1" dirty="0"/>
              <a:t> </a:t>
            </a:r>
            <a:r>
              <a:rPr lang="en-US" sz="2800" b="1" i="1" dirty="0" err="1"/>
              <a:t>Değerlendirme</a:t>
            </a:r>
            <a:r>
              <a:rPr lang="en-US" sz="2800" b="1" i="1" dirty="0"/>
              <a:t> </a:t>
            </a:r>
            <a:r>
              <a:rPr lang="en-US" sz="2800" b="1" i="1" dirty="0" err="1"/>
              <a:t>Raporları</a:t>
            </a:r>
            <a:r>
              <a:rPr lang="en-US" sz="2800" b="1" i="1" dirty="0"/>
              <a:t> (KİDR) </a:t>
            </a:r>
            <a:r>
              <a:rPr lang="en-US" sz="2800" b="1" i="1" dirty="0" err="1"/>
              <a:t>hazırlanmaktadır</a:t>
            </a:r>
            <a:r>
              <a:rPr lang="en-US" sz="2800" b="1" i="1" dirty="0"/>
              <a:t>. </a:t>
            </a:r>
          </a:p>
          <a:p>
            <a:pPr>
              <a:lnSpc>
                <a:spcPts val="3706"/>
              </a:lnSpc>
            </a:pPr>
            <a:endParaRPr lang="en-US" sz="3188" dirty="0">
              <a:solidFill>
                <a:srgbClr val="000000"/>
              </a:solidFill>
              <a:latin typeface="Montserrat Semi-Bold"/>
            </a:endParaRPr>
          </a:p>
        </p:txBody>
      </p:sp>
    </p:spTree>
    <p:extLst>
      <p:ext uri="{BB962C8B-B14F-4D97-AF65-F5344CB8AC3E}">
        <p14:creationId xmlns:p14="http://schemas.microsoft.com/office/powerpoint/2010/main" val="748582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40" b="30140"/>
          <a:stretch>
            <a:fillRect/>
          </a:stretch>
        </p:blipFill>
        <p:spPr>
          <a:xfrm>
            <a:off x="-308465" y="0"/>
            <a:ext cx="18596465" cy="10287000"/>
          </a:xfrm>
          <a:prstGeom prst="rect">
            <a:avLst/>
          </a:prstGeom>
        </p:spPr>
      </p:pic>
      <p:grpSp>
        <p:nvGrpSpPr>
          <p:cNvPr id="3" name="Group 3"/>
          <p:cNvGrpSpPr/>
          <p:nvPr/>
        </p:nvGrpSpPr>
        <p:grpSpPr>
          <a:xfrm>
            <a:off x="1028700" y="342038"/>
            <a:ext cx="15430500" cy="2684988"/>
            <a:chOff x="0" y="0"/>
            <a:chExt cx="19386614" cy="3579984"/>
          </a:xfrm>
        </p:grpSpPr>
        <p:sp>
          <p:nvSpPr>
            <p:cNvPr id="4" name="AutoShape 4"/>
            <p:cNvSpPr/>
            <p:nvPr/>
          </p:nvSpPr>
          <p:spPr>
            <a:xfrm>
              <a:off x="0" y="0"/>
              <a:ext cx="19386614" cy="3123933"/>
            </a:xfrm>
            <a:prstGeom prst="rect">
              <a:avLst/>
            </a:prstGeom>
            <a:solidFill>
              <a:srgbClr val="003060"/>
            </a:solidFill>
          </p:spPr>
        </p:sp>
        <p:sp>
          <p:nvSpPr>
            <p:cNvPr id="5" name="TextBox 5"/>
            <p:cNvSpPr txBox="1"/>
            <p:nvPr/>
          </p:nvSpPr>
          <p:spPr>
            <a:xfrm>
              <a:off x="535837" y="1117772"/>
              <a:ext cx="18314940" cy="2462212"/>
            </a:xfrm>
            <a:prstGeom prst="rect">
              <a:avLst/>
            </a:prstGeom>
          </p:spPr>
          <p:txBody>
            <a:bodyPr lIns="0" tIns="0" rIns="0" bIns="0" rtlCol="0" anchor="t">
              <a:spAutoFit/>
            </a:bodyPr>
            <a:lstStyle/>
            <a:p>
              <a:pPr>
                <a:buFont typeface="Arial" panose="020B0604020202020204" pitchFamily="34" charset="0"/>
                <a:buNone/>
              </a:pPr>
              <a:r>
                <a:rPr lang="tr-TR" altLang="tr-TR" sz="6000" b="1" dirty="0">
                  <a:solidFill>
                    <a:schemeClr val="bg1"/>
                  </a:solidFill>
                </a:rPr>
                <a:t>KURUMSAL AKREDİTASYON PROGRAMI (KAP)</a:t>
              </a:r>
            </a:p>
          </p:txBody>
        </p:sp>
      </p:grpSp>
      <p:sp>
        <p:nvSpPr>
          <p:cNvPr id="6" name="AutoShape 6"/>
          <p:cNvSpPr/>
          <p:nvPr/>
        </p:nvSpPr>
        <p:spPr>
          <a:xfrm>
            <a:off x="-308465" y="3410202"/>
            <a:ext cx="18596465" cy="6639984"/>
          </a:xfrm>
          <a:prstGeom prst="rect">
            <a:avLst/>
          </a:prstGeom>
          <a:solidFill>
            <a:srgbClr val="FFFFFF"/>
          </a:solidFill>
        </p:spPr>
      </p:sp>
      <p:sp>
        <p:nvSpPr>
          <p:cNvPr id="7" name="TextBox 7"/>
          <p:cNvSpPr txBox="1"/>
          <p:nvPr/>
        </p:nvSpPr>
        <p:spPr>
          <a:xfrm>
            <a:off x="1028699" y="3549864"/>
            <a:ext cx="16040101" cy="6506909"/>
          </a:xfrm>
          <a:prstGeom prst="rect">
            <a:avLst/>
          </a:prstGeom>
        </p:spPr>
        <p:txBody>
          <a:bodyPr wrap="square" lIns="0" tIns="0" rIns="0" bIns="0" rtlCol="0" anchor="t">
            <a:spAutoFit/>
          </a:bodyPr>
          <a:lstStyle/>
          <a:p>
            <a:pPr algn="just">
              <a:defRPr/>
            </a:pPr>
            <a:r>
              <a:rPr lang="tr-TR" sz="2800" b="1" i="1" dirty="0"/>
              <a:t>Kurumsal Akreditasyon Programı,</a:t>
            </a:r>
            <a:r>
              <a:rPr lang="tr-TR" sz="2800" b="1" dirty="0"/>
              <a:t> Yükseköğretim Kalite Kurulu (YÖKAK) tarafından gerçekleştirilen bir değerlendirme sürecidir. </a:t>
            </a:r>
          </a:p>
          <a:p>
            <a:pPr algn="just">
              <a:defRPr/>
            </a:pPr>
            <a:endParaRPr lang="tr-TR" sz="2800" b="1" dirty="0"/>
          </a:p>
          <a:p>
            <a:pPr algn="just">
              <a:defRPr/>
            </a:pPr>
            <a:r>
              <a:rPr lang="tr-TR" sz="2800" b="1" i="1" dirty="0"/>
              <a:t>2020 yılında ilk kez uygulanan Kurumsal Akreditasyon Programı ile yükseköğretim kurumlarındaki kalite güvencesi çalışmaları bir üst seviyeye taşınarak, bugüne kadar 23 yükseköğretim kurumunun program kapsamında akredite edilmesi sağlandı. 2022 yılı Kurumsal Akreditasyon Programına alınan 30 yükseköğretim kurumuna ilişkin ise değerlendirme süreci devam ediyor.</a:t>
            </a:r>
          </a:p>
          <a:p>
            <a:pPr algn="just">
              <a:defRPr/>
            </a:pPr>
            <a:endParaRPr lang="tr-TR" sz="2800" b="1" i="1" dirty="0"/>
          </a:p>
          <a:p>
            <a:pPr algn="just"/>
            <a:r>
              <a:rPr lang="tr-TR" sz="2800" b="1" i="1" dirty="0"/>
              <a:t>Kurumsal Akreditasyon Programı (KAP) süreci, yükseköğretim kurumlarının gönüllü olarak </a:t>
            </a:r>
            <a:r>
              <a:rPr lang="tr-TR" sz="2800" b="1" i="1" dirty="0" err="1"/>
              <a:t>KAP'a</a:t>
            </a:r>
            <a:r>
              <a:rPr lang="tr-TR" sz="2800" b="1" i="1" dirty="0"/>
              <a:t> dahil olmaya davet edilmesiyle başlayarak, Kurum İç Değerlendirme Raporlarının (KİDR) hazırlanması ve saha ziyaretleri gibi birtakım süreçlerin ardından YÖKAK tarafından verilen karar aşamasında sona eriyor.</a:t>
            </a:r>
          </a:p>
          <a:p>
            <a:pPr algn="just"/>
            <a:endParaRPr lang="tr-TR" sz="2800" b="1" i="1" dirty="0"/>
          </a:p>
          <a:p>
            <a:pPr algn="just"/>
            <a:r>
              <a:rPr lang="tr-TR" sz="2800" b="1" i="1" dirty="0"/>
              <a:t>2027 yılına kadar ön koşullarını tamamlamış tüm yükseköğretim kurumlarının Kurumsal Akreditasyon Programına alınması hedefleniyor.</a:t>
            </a:r>
          </a:p>
          <a:p>
            <a:pPr>
              <a:lnSpc>
                <a:spcPts val="3706"/>
              </a:lnSpc>
            </a:pPr>
            <a:endParaRPr lang="en-US" sz="3188" dirty="0">
              <a:solidFill>
                <a:srgbClr val="000000"/>
              </a:solidFill>
              <a:latin typeface="Montserrat Semi-Bold"/>
            </a:endParaRPr>
          </a:p>
        </p:txBody>
      </p:sp>
    </p:spTree>
    <p:extLst>
      <p:ext uri="{BB962C8B-B14F-4D97-AF65-F5344CB8AC3E}">
        <p14:creationId xmlns:p14="http://schemas.microsoft.com/office/powerpoint/2010/main" val="2869412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700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905000" y="800100"/>
            <a:ext cx="14554199" cy="8534400"/>
          </a:xfrm>
          <a:prstGeom prst="rect">
            <a:avLst/>
          </a:prstGeom>
        </p:spPr>
      </p:pic>
    </p:spTree>
    <p:extLst>
      <p:ext uri="{BB962C8B-B14F-4D97-AF65-F5344CB8AC3E}">
        <p14:creationId xmlns:p14="http://schemas.microsoft.com/office/powerpoint/2010/main" val="2563646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70201" y="476878"/>
            <a:ext cx="2998317" cy="789575"/>
          </a:xfrm>
          <a:custGeom>
            <a:avLst/>
            <a:gdLst>
              <a:gd name="f0" fmla="val w"/>
              <a:gd name="f1" fmla="val h"/>
              <a:gd name="f2" fmla="val 0"/>
              <a:gd name="f3" fmla="val 2998319"/>
              <a:gd name="f4" fmla="val 789580"/>
              <a:gd name="f5" fmla="val 2998320"/>
              <a:gd name="f6" fmla="*/ f0 1 2998319"/>
              <a:gd name="f7" fmla="*/ f1 1 789580"/>
              <a:gd name="f8" fmla="+- f4 0 f2"/>
              <a:gd name="f9" fmla="+- f3 0 f2"/>
              <a:gd name="f10" fmla="*/ f9 1 2998319"/>
              <a:gd name="f11" fmla="*/ f8 1 78958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998319" h="789580">
                <a:moveTo>
                  <a:pt x="f2" y="f2"/>
                </a:moveTo>
                <a:lnTo>
                  <a:pt x="f5" y="f2"/>
                </a:lnTo>
                <a:lnTo>
                  <a:pt x="f5" y="f4"/>
                </a:lnTo>
                <a:lnTo>
                  <a:pt x="f2" y="f4"/>
                </a:lnTo>
                <a:lnTo>
                  <a:pt x="f2" y="f2"/>
                </a:lnTo>
                <a:close/>
              </a:path>
            </a:pathLst>
          </a:custGeom>
          <a:blipFill>
            <a:blip r:embed="rId2">
              <a:alphaModFix/>
            </a:blip>
            <a:stretch>
              <a:fillRect/>
            </a:stretch>
          </a:blipFill>
          <a:ln cap="flat">
            <a:noFill/>
            <a:prstDash val="solid"/>
          </a:ln>
        </p:spPr>
        <p:txBody>
          <a:bodyPr vert="horz" wrap="square" lIns="0" tIns="0" rIns="0" bIns="0" anchor="t" anchorCtr="0" compatLnSpc="1">
            <a:noAutofit/>
          </a:bodyPr>
          <a:lstStyle/>
          <a:p>
            <a:pPr defTabSz="1371600">
              <a:defRPr sz="1800" b="0" i="0" u="none" strike="noStrike" kern="0" cap="none" spc="0" baseline="0">
                <a:solidFill>
                  <a:srgbClr val="000000"/>
                </a:solidFill>
                <a:uFillTx/>
              </a:defRPr>
            </a:pPr>
            <a:endParaRPr lang="tr-TR" sz="2700">
              <a:solidFill>
                <a:srgbClr val="000000"/>
              </a:solidFill>
              <a:latin typeface="Calibri"/>
            </a:endParaRPr>
          </a:p>
        </p:txBody>
      </p:sp>
      <p:sp>
        <p:nvSpPr>
          <p:cNvPr id="4" name="Freeform 4"/>
          <p:cNvSpPr/>
          <p:nvPr/>
        </p:nvSpPr>
        <p:spPr>
          <a:xfrm>
            <a:off x="398682" y="3398455"/>
            <a:ext cx="17536344" cy="5302496"/>
          </a:xfrm>
          <a:custGeom>
            <a:avLst/>
            <a:gdLst>
              <a:gd name="f0" fmla="val w"/>
              <a:gd name="f1" fmla="val h"/>
              <a:gd name="f2" fmla="val 0"/>
              <a:gd name="f3" fmla="val 17536344"/>
              <a:gd name="f4" fmla="val 5302491"/>
              <a:gd name="f5" fmla="val 17536343"/>
              <a:gd name="f6" fmla="val 5302492"/>
              <a:gd name="f7" fmla="*/ f0 1 17536344"/>
              <a:gd name="f8" fmla="*/ f1 1 5302491"/>
              <a:gd name="f9" fmla="+- f4 0 f2"/>
              <a:gd name="f10" fmla="+- f3 0 f2"/>
              <a:gd name="f11" fmla="*/ f10 1 17536344"/>
              <a:gd name="f12" fmla="*/ f9 1 5302491"/>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7536344" h="5302491">
                <a:moveTo>
                  <a:pt x="f2" y="f2"/>
                </a:moveTo>
                <a:lnTo>
                  <a:pt x="f5" y="f2"/>
                </a:lnTo>
                <a:lnTo>
                  <a:pt x="f5" y="f6"/>
                </a:lnTo>
                <a:lnTo>
                  <a:pt x="f2" y="f6"/>
                </a:lnTo>
                <a:lnTo>
                  <a:pt x="f2" y="f2"/>
                </a:lnTo>
                <a:close/>
              </a:path>
            </a:pathLst>
          </a:custGeom>
          <a:blipFill>
            <a:blip r:embed="rId3">
              <a:alphaModFix/>
            </a:blip>
            <a:stretch>
              <a:fillRect/>
            </a:stretch>
          </a:blipFill>
          <a:ln cap="flat">
            <a:noFill/>
            <a:prstDash val="solid"/>
          </a:ln>
        </p:spPr>
        <p:txBody>
          <a:bodyPr vert="horz" wrap="square" lIns="0" tIns="0" rIns="0" bIns="0" anchor="t" anchorCtr="0" compatLnSpc="1">
            <a:noAutofit/>
          </a:bodyPr>
          <a:lstStyle/>
          <a:p>
            <a:pPr defTabSz="1371600">
              <a:defRPr sz="1800" b="0" i="0" u="none" strike="noStrike" kern="0" cap="none" spc="0" baseline="0">
                <a:solidFill>
                  <a:srgbClr val="000000"/>
                </a:solidFill>
                <a:uFillTx/>
              </a:defRPr>
            </a:pPr>
            <a:endParaRPr lang="tr-TR" sz="2700">
              <a:solidFill>
                <a:srgbClr val="000000"/>
              </a:solidFill>
              <a:latin typeface="Calibri"/>
            </a:endParaRPr>
          </a:p>
        </p:txBody>
      </p:sp>
      <p:grpSp>
        <p:nvGrpSpPr>
          <p:cNvPr id="5" name="Group 5"/>
          <p:cNvGrpSpPr/>
          <p:nvPr/>
        </p:nvGrpSpPr>
        <p:grpSpPr>
          <a:xfrm>
            <a:off x="2286000" y="-843601"/>
            <a:ext cx="15137326" cy="3296120"/>
            <a:chOff x="1523999" y="-562401"/>
            <a:chExt cx="10091550" cy="2197413"/>
          </a:xfrm>
        </p:grpSpPr>
        <p:sp>
          <p:nvSpPr>
            <p:cNvPr id="6" name="TextBox 6"/>
            <p:cNvSpPr txBox="1"/>
            <p:nvPr/>
          </p:nvSpPr>
          <p:spPr>
            <a:xfrm>
              <a:off x="1843128" y="-562401"/>
              <a:ext cx="9772421" cy="863484"/>
            </a:xfrm>
            <a:prstGeom prst="rect">
              <a:avLst/>
            </a:prstGeom>
            <a:noFill/>
            <a:ln cap="flat">
              <a:noFill/>
            </a:ln>
          </p:spPr>
          <p:txBody>
            <a:bodyPr vert="horz" wrap="square" lIns="0" tIns="0" rIns="0" bIns="0" anchor="t" anchorCtr="0" compatLnSpc="1">
              <a:spAutoFit/>
            </a:bodyPr>
            <a:lstStyle/>
            <a:p>
              <a:pPr defTabSz="1371600">
                <a:lnSpc>
                  <a:spcPts val="10058"/>
                </a:lnSpc>
                <a:defRPr sz="1800" b="0" i="0" u="none" strike="noStrike" kern="0" cap="none" spc="0" baseline="0">
                  <a:solidFill>
                    <a:srgbClr val="000000"/>
                  </a:solidFill>
                  <a:uFillTx/>
                </a:defRPr>
              </a:pPr>
              <a:endParaRPr lang="tr-TR">
                <a:solidFill>
                  <a:srgbClr val="000000"/>
                </a:solidFill>
                <a:latin typeface="Calibri"/>
              </a:endParaRPr>
            </a:p>
          </p:txBody>
        </p:sp>
        <p:sp>
          <p:nvSpPr>
            <p:cNvPr id="7" name="TextBox 7"/>
            <p:cNvSpPr txBox="1"/>
            <p:nvPr/>
          </p:nvSpPr>
          <p:spPr>
            <a:xfrm>
              <a:off x="1523999" y="1104953"/>
              <a:ext cx="9772421" cy="530059"/>
            </a:xfrm>
            <a:prstGeom prst="rect">
              <a:avLst/>
            </a:prstGeom>
            <a:noFill/>
            <a:ln cap="flat">
              <a:noFill/>
            </a:ln>
          </p:spPr>
          <p:txBody>
            <a:bodyPr vert="horz" wrap="square" lIns="0" tIns="0" rIns="0" bIns="0" anchor="t" anchorCtr="0" compatLnSpc="1">
              <a:spAutoFit/>
            </a:bodyPr>
            <a:lstStyle/>
            <a:p>
              <a:pPr defTabSz="1371600">
                <a:lnSpc>
                  <a:spcPts val="6165"/>
                </a:lnSpc>
                <a:defRPr sz="1800" b="0" i="0" u="none" strike="noStrike" kern="0" cap="none" spc="0" baseline="0">
                  <a:solidFill>
                    <a:srgbClr val="000000"/>
                  </a:solidFill>
                  <a:uFillTx/>
                </a:defRPr>
              </a:pPr>
              <a:r>
                <a:rPr lang="en-US" sz="4740" b="1" dirty="0">
                  <a:latin typeface="Open Sauce Bold"/>
                </a:rPr>
                <a:t>Kurumsal </a:t>
              </a:r>
              <a:r>
                <a:rPr lang="en-US" sz="4740" b="1" dirty="0" err="1">
                  <a:latin typeface="Open Sauce Bold"/>
                </a:rPr>
                <a:t>Akreditasyon</a:t>
              </a:r>
              <a:r>
                <a:rPr lang="en-US" sz="4740" b="1" dirty="0">
                  <a:latin typeface="Open Sauce Bold"/>
                </a:rPr>
                <a:t> </a:t>
              </a:r>
              <a:r>
                <a:rPr lang="en-US" sz="4740" b="1" dirty="0" err="1">
                  <a:latin typeface="Open Sauce Bold"/>
                </a:rPr>
                <a:t>Programı</a:t>
              </a:r>
              <a:r>
                <a:rPr lang="en-US" sz="4740" b="1" dirty="0">
                  <a:latin typeface="Open Sauce Bold"/>
                </a:rPr>
                <a:t> </a:t>
              </a:r>
              <a:r>
                <a:rPr lang="tr-TR" sz="4740" b="1" dirty="0" err="1">
                  <a:latin typeface="Open Sauce Bold"/>
                </a:rPr>
                <a:t>S</a:t>
              </a:r>
              <a:r>
                <a:rPr lang="en-US" sz="4740" b="1" dirty="0" err="1">
                  <a:latin typeface="Open Sauce Bold"/>
                </a:rPr>
                <a:t>üreci</a:t>
              </a:r>
              <a:endParaRPr lang="en-US" sz="4740" b="1" dirty="0">
                <a:latin typeface="Open Sauce Bold"/>
              </a:endParaRPr>
            </a:p>
          </p:txBody>
        </p:sp>
      </p:grpSp>
    </p:spTree>
    <p:extLst>
      <p:ext uri="{BB962C8B-B14F-4D97-AF65-F5344CB8AC3E}">
        <p14:creationId xmlns:p14="http://schemas.microsoft.com/office/powerpoint/2010/main" val="1618117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15331</TotalTime>
  <Words>2502</Words>
  <Application>Microsoft Office PowerPoint</Application>
  <PresentationFormat>Özel</PresentationFormat>
  <Paragraphs>364</Paragraphs>
  <Slides>44</Slides>
  <Notes>10</Notes>
  <HiddenSlides>0</HiddenSlides>
  <MMClips>0</MMClips>
  <ScaleCrop>false</ScaleCrop>
  <HeadingPairs>
    <vt:vector size="6" baseType="variant">
      <vt:variant>
        <vt:lpstr>Kullanılan Yazı Tipleri</vt:lpstr>
      </vt:variant>
      <vt:variant>
        <vt:i4>15</vt:i4>
      </vt:variant>
      <vt:variant>
        <vt:lpstr>Tema</vt:lpstr>
      </vt:variant>
      <vt:variant>
        <vt:i4>1</vt:i4>
      </vt:variant>
      <vt:variant>
        <vt:lpstr>Slayt Başlıkları</vt:lpstr>
      </vt:variant>
      <vt:variant>
        <vt:i4>44</vt:i4>
      </vt:variant>
    </vt:vector>
  </HeadingPairs>
  <TitlesOfParts>
    <vt:vector size="60" baseType="lpstr">
      <vt:lpstr>Wingdings</vt:lpstr>
      <vt:lpstr>Arial</vt:lpstr>
      <vt:lpstr>Calibri</vt:lpstr>
      <vt:lpstr>Open Sauce</vt:lpstr>
      <vt:lpstr>Lexend Deca</vt:lpstr>
      <vt:lpstr>Times New Roman</vt:lpstr>
      <vt:lpstr>Montserrat Extra-Bold</vt:lpstr>
      <vt:lpstr>Roboto Mono Regular</vt:lpstr>
      <vt:lpstr>Montserrat Semi-Bold Bold</vt:lpstr>
      <vt:lpstr>Fira Sans Medium</vt:lpstr>
      <vt:lpstr>Georgia</vt:lpstr>
      <vt:lpstr>Open Sauce Bold</vt:lpstr>
      <vt:lpstr>Montserrat Extra-Light</vt:lpstr>
      <vt:lpstr>Montserrat Semi-Bold</vt:lpstr>
      <vt:lpstr>Cormorant Garamond Medium</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Beyaz ve Mavi Tipografik Kriz Sırasında Liderlik Atölyesi Webinar Keynote Sunumu</dc:title>
  <dc:creator>Tülin GIRGIN</dc:creator>
  <cp:lastModifiedBy>Tülin GIRGIN</cp:lastModifiedBy>
  <cp:revision>72</cp:revision>
  <dcterms:created xsi:type="dcterms:W3CDTF">2006-08-16T00:00:00Z</dcterms:created>
  <dcterms:modified xsi:type="dcterms:W3CDTF">2023-09-22T06:38:59Z</dcterms:modified>
  <dc:identifier>DAFSw239l7Y</dc:identifier>
</cp:coreProperties>
</file>