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67" r:id="rId18"/>
    <p:sldId id="268" r:id="rId19"/>
    <p:sldId id="269" r:id="rId20"/>
  </p:sldIdLst>
  <p:sldSz cx="1993900" cy="2819400"/>
  <p:notesSz cx="6858000" cy="9144000"/>
  <p:embeddedFontLst>
    <p:embeddedFont>
      <p:font typeface="Abril Fatface" panose="020B0604020202020204" charset="-94"/>
      <p:regular r:id="rId22"/>
    </p:embeddedFont>
    <p:embeddedFont>
      <p:font typeface="Arimo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  <p:embeddedFont>
      <p:font typeface="Montserrat" panose="020B0604020202020204" charset="-94"/>
      <p:regular r:id="rId29"/>
    </p:embeddedFont>
    <p:embeddedFont>
      <p:font typeface="Montserrat Bold" panose="020B0604020202020204" charset="-94"/>
      <p:regular r:id="rId30"/>
    </p:embeddedFont>
    <p:embeddedFont>
      <p:font typeface="Montserrat Extra-Light" panose="020B0604020202020204" charset="-94"/>
      <p:regular r:id="rId31"/>
    </p:embeddedFont>
    <p:embeddedFont>
      <p:font typeface="Montserrat Light" panose="020B0604020202020204" charset="-94"/>
      <p:regular r:id="rId32"/>
    </p:embeddedFont>
    <p:embeddedFont>
      <p:font typeface="Montserrat Semi-Bold" panose="020B0604020202020204" charset="-94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7" d="100"/>
          <a:sy n="147" d="100"/>
        </p:scale>
        <p:origin x="26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FB0BC-2F57-4582-9C3B-71DD36C166C4}" type="datetimeFigureOut">
              <a:rPr lang="tr-TR" smtClean="0"/>
              <a:t>8.09.2023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82BB-B8E1-4D56-A280-B4093C1CE0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07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3515" y="-75760"/>
            <a:ext cx="2286602" cy="1006105"/>
          </a:xfrm>
          <a:custGeom>
            <a:avLst/>
            <a:gdLst/>
            <a:ahLst/>
            <a:cxnLst/>
            <a:rect l="l" t="t" r="r" b="b"/>
            <a:pathLst>
              <a:path w="2286602" h="1006105">
                <a:moveTo>
                  <a:pt x="0" y="0"/>
                </a:moveTo>
                <a:lnTo>
                  <a:pt x="2286602" y="0"/>
                </a:lnTo>
                <a:lnTo>
                  <a:pt x="2286602" y="1006105"/>
                </a:lnTo>
                <a:lnTo>
                  <a:pt x="0" y="1006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0439" y="1007736"/>
            <a:ext cx="2346064" cy="2026999"/>
            <a:chOff x="0" y="0"/>
            <a:chExt cx="812800" cy="7022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02259"/>
            </a:xfrm>
            <a:custGeom>
              <a:avLst/>
              <a:gdLst/>
              <a:ahLst/>
              <a:cxnLst/>
              <a:rect l="l" t="t" r="r" b="b"/>
              <a:pathLst>
                <a:path w="812800" h="702259">
                  <a:moveTo>
                    <a:pt x="812800" y="351130"/>
                  </a:moveTo>
                  <a:lnTo>
                    <a:pt x="609600" y="702259"/>
                  </a:lnTo>
                  <a:lnTo>
                    <a:pt x="203200" y="702259"/>
                  </a:lnTo>
                  <a:lnTo>
                    <a:pt x="0" y="35113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51130"/>
                  </a:lnTo>
                </a:path>
              </a:pathLst>
            </a:custGeom>
            <a:solidFill>
              <a:srgbClr val="162F5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3441" tIns="13441" rIns="13441" bIns="13441" rtlCol="0" anchor="ctr"/>
            <a:lstStyle/>
            <a:p>
              <a:pPr algn="ctr">
                <a:lnSpc>
                  <a:spcPts val="51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4624" y="-1740163"/>
            <a:ext cx="2346064" cy="2026999"/>
            <a:chOff x="0" y="0"/>
            <a:chExt cx="812800" cy="7022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02259"/>
            </a:xfrm>
            <a:custGeom>
              <a:avLst/>
              <a:gdLst/>
              <a:ahLst/>
              <a:cxnLst/>
              <a:rect l="l" t="t" r="r" b="b"/>
              <a:pathLst>
                <a:path w="812800" h="702259">
                  <a:moveTo>
                    <a:pt x="812800" y="351130"/>
                  </a:moveTo>
                  <a:lnTo>
                    <a:pt x="609600" y="702259"/>
                  </a:lnTo>
                  <a:lnTo>
                    <a:pt x="203200" y="702259"/>
                  </a:lnTo>
                  <a:lnTo>
                    <a:pt x="0" y="35113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51130"/>
                  </a:lnTo>
                </a:path>
              </a:pathLst>
            </a:custGeom>
            <a:solidFill>
              <a:srgbClr val="162F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9525"/>
              <a:ext cx="584200" cy="708025"/>
            </a:xfrm>
            <a:prstGeom prst="rect">
              <a:avLst/>
            </a:prstGeom>
          </p:spPr>
          <p:txBody>
            <a:bodyPr lIns="13441" tIns="13441" rIns="13441" bIns="13441" rtlCol="0" anchor="ctr"/>
            <a:lstStyle/>
            <a:p>
              <a:pPr algn="ctr">
                <a:lnSpc>
                  <a:spcPts val="51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-682426" y="2253004"/>
            <a:ext cx="1516596" cy="319459"/>
            <a:chOff x="0" y="0"/>
            <a:chExt cx="1343497" cy="2829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43497" cy="282997"/>
            </a:xfrm>
            <a:custGeom>
              <a:avLst/>
              <a:gdLst/>
              <a:ahLst/>
              <a:cxnLst/>
              <a:rect l="l" t="t" r="r" b="b"/>
              <a:pathLst>
                <a:path w="1343497" h="282997">
                  <a:moveTo>
                    <a:pt x="203200" y="282997"/>
                  </a:moveTo>
                  <a:lnTo>
                    <a:pt x="1140297" y="282997"/>
                  </a:lnTo>
                  <a:lnTo>
                    <a:pt x="1343497" y="0"/>
                  </a:lnTo>
                  <a:lnTo>
                    <a:pt x="0" y="0"/>
                  </a:lnTo>
                  <a:lnTo>
                    <a:pt x="203200" y="282997"/>
                  </a:lnTo>
                </a:path>
              </a:pathLst>
            </a:custGeom>
            <a:solidFill>
              <a:srgbClr val="162F56">
                <a:alpha val="6980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-9525"/>
              <a:ext cx="558800" cy="619125"/>
            </a:xfrm>
            <a:prstGeom prst="rect">
              <a:avLst/>
            </a:prstGeom>
          </p:spPr>
          <p:txBody>
            <a:bodyPr lIns="13441" tIns="13441" rIns="13441" bIns="13441" rtlCol="0" anchor="ctr"/>
            <a:lstStyle/>
            <a:p>
              <a:pPr algn="ctr">
                <a:lnSpc>
                  <a:spcPts val="51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5872" y="939499"/>
            <a:ext cx="1387026" cy="96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5"/>
              </a:lnSpc>
            </a:pPr>
            <a:r>
              <a:rPr lang="en-US" sz="1179" dirty="0">
                <a:solidFill>
                  <a:srgbClr val="162F56"/>
                </a:solidFill>
                <a:latin typeface="Abril Fatface"/>
              </a:rPr>
              <a:t>ÜNİVERSİTEMİZ </a:t>
            </a:r>
          </a:p>
          <a:p>
            <a:pPr algn="ctr">
              <a:lnSpc>
                <a:spcPts val="1285"/>
              </a:lnSpc>
            </a:pPr>
            <a:endParaRPr lang="en-US" sz="1179" dirty="0">
              <a:solidFill>
                <a:srgbClr val="162F56"/>
              </a:solidFill>
              <a:latin typeface="Abril Fatface"/>
            </a:endParaRPr>
          </a:p>
          <a:p>
            <a:pPr algn="ctr">
              <a:lnSpc>
                <a:spcPts val="1285"/>
              </a:lnSpc>
            </a:pPr>
            <a:r>
              <a:rPr lang="en-US" sz="1179" dirty="0">
                <a:solidFill>
                  <a:srgbClr val="162F56"/>
                </a:solidFill>
                <a:latin typeface="Abril Fatface"/>
              </a:rPr>
              <a:t>KURUMSAL AKREDİTASYON HAZIRLIK SÜRECİNDE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7959" y="1542107"/>
            <a:ext cx="2600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73"/>
              </a:lnSpc>
            </a:pPr>
            <a:r>
              <a:rPr lang="en-US" sz="1810" dirty="0">
                <a:solidFill>
                  <a:srgbClr val="FFFFFF"/>
                </a:solidFill>
                <a:latin typeface="Impact" panose="020B0806030902050204" pitchFamily="34" charset="0"/>
              </a:rPr>
              <a:t>2</a:t>
            </a:r>
            <a:endParaRPr lang="tr-TR" sz="181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973"/>
              </a:lnSpc>
            </a:pPr>
            <a:r>
              <a:rPr lang="en-US" sz="1810" dirty="0">
                <a:solidFill>
                  <a:srgbClr val="FFFFFF"/>
                </a:solidFill>
                <a:latin typeface="Impact" panose="020B0806030902050204" pitchFamily="34" charset="0"/>
              </a:rPr>
              <a:t>0</a:t>
            </a:r>
            <a:endParaRPr lang="tr-TR" sz="181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973"/>
              </a:lnSpc>
            </a:pPr>
            <a:r>
              <a:rPr lang="en-US" sz="1810" dirty="0">
                <a:solidFill>
                  <a:srgbClr val="FFFFFF"/>
                </a:solidFill>
                <a:latin typeface="Impact" panose="020B0806030902050204" pitchFamily="34" charset="0"/>
              </a:rPr>
              <a:t>2</a:t>
            </a:r>
            <a:endParaRPr lang="tr-TR" sz="1810" dirty="0">
              <a:solidFill>
                <a:srgbClr val="FFFFFF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973"/>
              </a:lnSpc>
            </a:pPr>
            <a:r>
              <a:rPr lang="en-US" sz="1810" dirty="0">
                <a:solidFill>
                  <a:srgbClr val="FFFFFF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390" y="2516163"/>
            <a:ext cx="1267991" cy="189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07"/>
              </a:lnSpc>
            </a:pPr>
            <a:r>
              <a:rPr lang="en-US" sz="1148" dirty="0">
                <a:solidFill>
                  <a:srgbClr val="162F56"/>
                </a:solidFill>
                <a:latin typeface="Abril Fatface"/>
              </a:rPr>
              <a:t>HAZIR MIYIZ?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46638"/>
            <a:ext cx="200025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5"/>
              </a:lnSpc>
            </a:pPr>
            <a:r>
              <a:rPr lang="en-US" sz="1179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AK﻿REDİTASYON PROGRAMI</a:t>
            </a:r>
          </a:p>
          <a:p>
            <a:pPr algn="ctr">
              <a:lnSpc>
                <a:spcPts val="1285"/>
              </a:lnSpc>
            </a:pPr>
            <a:r>
              <a:rPr lang="en-US" sz="1179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ÖNEMİ -2</a:t>
            </a:r>
          </a:p>
          <a:p>
            <a:pPr algn="ctr">
              <a:lnSpc>
                <a:spcPts val="849"/>
              </a:lnSpc>
            </a:pPr>
            <a:endParaRPr lang="en-US" sz="1179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849"/>
              </a:lnSpc>
            </a:pP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kuruluşun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uygulamalarını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gözden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geçirme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fırsatı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tanır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iyileştirmeyi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edebilir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849"/>
              </a:lnSpc>
            </a:pPr>
            <a:endParaRPr lang="en-US" sz="77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849"/>
              </a:lnSpc>
              <a:spcBef>
                <a:spcPct val="0"/>
              </a:spcBef>
            </a:pP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Uyumluluk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Yasalara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uygunluk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standartlarına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gereksinimlere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uyguladığımızı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gösterir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Böylece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sorunlardan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kaçınılabilmektedir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Freeform 3"/>
          <p:cNvSpPr/>
          <p:nvPr/>
        </p:nvSpPr>
        <p:spPr>
          <a:xfrm>
            <a:off x="17699" y="3810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</p:spTree>
    <p:extLst>
      <p:ext uri="{BB962C8B-B14F-4D97-AF65-F5344CB8AC3E}">
        <p14:creationId xmlns:p14="http://schemas.microsoft.com/office/powerpoint/2010/main" val="154873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38645"/>
            <a:ext cx="2000250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5"/>
              </a:lnSpc>
            </a:pPr>
            <a:r>
              <a:rPr lang="en-US" sz="1179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AK﻿REDİTASYON PROGRAMI</a:t>
            </a:r>
          </a:p>
          <a:p>
            <a:pPr algn="ctr">
              <a:lnSpc>
                <a:spcPts val="1285"/>
              </a:lnSpc>
            </a:pPr>
            <a:r>
              <a:rPr lang="en-US" sz="1179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ÖNEMİ -3</a:t>
            </a:r>
          </a:p>
          <a:p>
            <a:pPr algn="ctr">
              <a:lnSpc>
                <a:spcPts val="849"/>
              </a:lnSpc>
            </a:pPr>
            <a:endParaRPr lang="en-US" sz="1179" dirty="0">
              <a:solidFill>
                <a:srgbClr val="004AAD"/>
              </a:solidFill>
              <a:latin typeface="Montserrat Bold"/>
            </a:endParaRPr>
          </a:p>
          <a:p>
            <a:pPr algn="ctr">
              <a:lnSpc>
                <a:spcPts val="849"/>
              </a:lnSpc>
            </a:pPr>
            <a:endParaRPr lang="en-US" sz="1179" u="sng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849"/>
              </a:lnSpc>
            </a:pP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İşbirliği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Ortaklık</a:t>
            </a:r>
            <a:r>
              <a:rPr lang="en-US" sz="7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İmkanları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Birçok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üniversitede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olmuş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kuruluşlar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işbirliği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ortaklık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imkanları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artabilir</a:t>
            </a:r>
            <a:r>
              <a:rPr lang="en-US" sz="7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ts val="849"/>
              </a:lnSpc>
            </a:pPr>
            <a:endParaRPr lang="en-US" sz="77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849"/>
              </a:lnSpc>
            </a:pPr>
            <a:endParaRPr lang="en-US" sz="779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849"/>
              </a:lnSpc>
              <a:spcBef>
                <a:spcPct val="0"/>
              </a:spcBef>
            </a:pPr>
            <a:r>
              <a:rPr lang="tr-TR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urumsal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kreditasyon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niversitemizin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kalitesini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kanıtlamanın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yanı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süreçlerini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iyileştirme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avantajlarını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79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</a:t>
            </a:r>
            <a:r>
              <a:rPr lang="en-US" sz="77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82550" y="3810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</p:spTree>
    <p:extLst>
      <p:ext uri="{BB962C8B-B14F-4D97-AF65-F5344CB8AC3E}">
        <p14:creationId xmlns:p14="http://schemas.microsoft.com/office/powerpoint/2010/main" val="190092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DF4305-0DBA-40AA-9EB6-34D480D2F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1993900" cy="1247698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A2FB8899-CEE2-4628-B707-D6D713EBFC5A}"/>
              </a:ext>
            </a:extLst>
          </p:cNvPr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</p:sp>
    </p:spTree>
    <p:extLst>
      <p:ext uri="{BB962C8B-B14F-4D97-AF65-F5344CB8AC3E}">
        <p14:creationId xmlns:p14="http://schemas.microsoft.com/office/powerpoint/2010/main" val="166738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1ECE90C8-25A3-46E5-9FD6-1B16FFABD2F6}"/>
              </a:ext>
            </a:extLst>
          </p:cNvPr>
          <p:cNvSpPr/>
          <p:nvPr/>
        </p:nvSpPr>
        <p:spPr>
          <a:xfrm>
            <a:off x="1" y="296089"/>
            <a:ext cx="19938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 için neler yapmalıyız? </a:t>
            </a:r>
          </a:p>
          <a:p>
            <a:endParaRPr lang="tr-T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Örnek: Ders İzleme Formu (</a:t>
            </a:r>
            <a:r>
              <a:rPr lang="tr-TR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Syllabus</a:t>
            </a:r>
            <a:r>
              <a:rPr lang="tr-T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güncellemeliyiz.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D6CC151-5A9D-4C85-9807-A72D9061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0770"/>
            <a:ext cx="1993900" cy="139573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15481A48-3E0C-479E-AD78-48AA119B025C}"/>
              </a:ext>
            </a:extLst>
          </p:cNvPr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</p:sp>
    </p:spTree>
    <p:extLst>
      <p:ext uri="{BB962C8B-B14F-4D97-AF65-F5344CB8AC3E}">
        <p14:creationId xmlns:p14="http://schemas.microsoft.com/office/powerpoint/2010/main" val="35045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5DD3180-C98F-4504-A2A2-51E347C6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1993900" cy="1461592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D865D6-D2C5-4BEE-9727-6F7B0FB509AA}"/>
              </a:ext>
            </a:extLst>
          </p:cNvPr>
          <p:cNvSpPr/>
          <p:nvPr/>
        </p:nvSpPr>
        <p:spPr>
          <a:xfrm>
            <a:off x="0" y="1995022"/>
            <a:ext cx="19939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güncelleme süreci içerisinde iç ve dış paydaşların katkılarının neler olduğuna ve program güncellemesine nasıl yansıdığına ilişkin belgeleri oluşturmalıyız.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C691BC9-9BF3-4874-9739-124961200D15}"/>
              </a:ext>
            </a:extLst>
          </p:cNvPr>
          <p:cNvSpPr/>
          <p:nvPr/>
        </p:nvSpPr>
        <p:spPr>
          <a:xfrm>
            <a:off x="0" y="180171"/>
            <a:ext cx="1993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 için neler yapmalıyız? 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031CEDC-DC34-4A58-B9C4-9D98B36722DA}"/>
              </a:ext>
            </a:extLst>
          </p:cNvPr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</p:sp>
    </p:spTree>
    <p:extLst>
      <p:ext uri="{BB962C8B-B14F-4D97-AF65-F5344CB8AC3E}">
        <p14:creationId xmlns:p14="http://schemas.microsoft.com/office/powerpoint/2010/main" val="161579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9EAAF2E-E2BD-4A9B-8E99-2DE8349EB6D8}"/>
              </a:ext>
            </a:extLst>
          </p:cNvPr>
          <p:cNvSpPr/>
          <p:nvPr/>
        </p:nvSpPr>
        <p:spPr>
          <a:xfrm>
            <a:off x="1" y="495300"/>
            <a:ext cx="19939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KAP için neler yapmalıyız? </a:t>
            </a:r>
          </a:p>
          <a:p>
            <a:endParaRPr lang="tr-T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Birimlerde yer alan programlardaki derslerin </a:t>
            </a:r>
            <a:r>
              <a:rPr lang="tr-T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AKTS’si</a:t>
            </a:r>
            <a:r>
              <a:rPr lang="tr-T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belirlenmiş ve web sayfasında ilan edilmiştir. Ancak bu </a:t>
            </a:r>
            <a:r>
              <a:rPr lang="tr-T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AKTS’ler</a:t>
            </a:r>
            <a:r>
              <a:rPr lang="tr-T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belirlenirken öğrenci iş yükünün öğrencilerden alınan geri bildirimler dikkate alınarak belirlendiğine dair somut kanıtları belgelendirmeliyiz.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F518767-24E8-4851-BD8D-E02286F088AC}"/>
              </a:ext>
            </a:extLst>
          </p:cNvPr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</p:spTree>
    <p:extLst>
      <p:ext uri="{BB962C8B-B14F-4D97-AF65-F5344CB8AC3E}">
        <p14:creationId xmlns:p14="http://schemas.microsoft.com/office/powerpoint/2010/main" val="292666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E95497C3-8DD0-472B-8F97-E4CF45CDF51C}"/>
              </a:ext>
            </a:extLst>
          </p:cNvPr>
          <p:cNvSpPr/>
          <p:nvPr/>
        </p:nvSpPr>
        <p:spPr>
          <a:xfrm>
            <a:off x="41275" y="495300"/>
            <a:ext cx="191134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 için neler yapmalıyız? </a:t>
            </a:r>
          </a:p>
          <a:p>
            <a:endParaRPr lang="tr-T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sayfamızda bulunan Üniversitemiz Stratejik Planını incelemeliyiz. </a:t>
            </a:r>
          </a:p>
          <a:p>
            <a:endParaRPr lang="tr-T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 misyon, vizyon ve diğer raporları inceledik mi?</a:t>
            </a:r>
          </a:p>
          <a:p>
            <a:endParaRPr lang="tr-T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Birimimizde akademik ve idari faaliyetlerde karar alma süreçlerinde öğrenci </a:t>
            </a:r>
            <a:r>
              <a:rPr lang="tr-TR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temsiliyetini</a:t>
            </a:r>
            <a:r>
              <a:rPr lang="tr-T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sağlıyor muyuz?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713033-445D-4D17-9516-86E09A86AD4B}"/>
              </a:ext>
            </a:extLst>
          </p:cNvPr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</p:spTree>
    <p:extLst>
      <p:ext uri="{BB962C8B-B14F-4D97-AF65-F5344CB8AC3E}">
        <p14:creationId xmlns:p14="http://schemas.microsoft.com/office/powerpoint/2010/main" val="113245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rget And Arrow Vector Icon Dartboard Shoot Business Aim And Target Focus  Symbol Stock Illustration Stock Illustration - Download Image Now - iStock">
            <a:extLst>
              <a:ext uri="{FF2B5EF4-FFF2-40B4-BE49-F238E27FC236}">
                <a16:creationId xmlns:a16="http://schemas.microsoft.com/office/drawing/2014/main" id="{9866F7AE-8985-4A6A-A0B6-A0087D07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844550" cy="84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234950" y="844550"/>
            <a:ext cx="1600200" cy="1723556"/>
            <a:chOff x="0" y="-9525"/>
            <a:chExt cx="2133600" cy="2298074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2133600" cy="1516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1"/>
                </a:lnSpc>
              </a:pP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Hedeflerimizi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bir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noktaya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ulaşılmış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gibi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değil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sürekli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bir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gelişim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olarak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363" b="1" i="1" spc="136" dirty="0" err="1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görmeliyiz</a:t>
              </a:r>
              <a:r>
                <a:rPr lang="en-US" sz="1363" b="1" i="1" spc="136" dirty="0">
                  <a:solidFill>
                    <a:srgbClr val="162F5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104738"/>
              <a:ext cx="1881952" cy="183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1"/>
                </a:lnSpc>
              </a:pPr>
              <a:endParaRPr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399282"/>
            <a:ext cx="200025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48595" lvl="1" indent="-74297">
              <a:lnSpc>
                <a:spcPts val="750"/>
              </a:lnSpc>
              <a:buFont typeface="Arial"/>
              <a:buChar char="•"/>
            </a:pP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KENDİ GZFT ANALİZİMİZ?</a:t>
            </a:r>
          </a:p>
          <a:p>
            <a:pPr marL="148595" lvl="1" indent="-74297">
              <a:lnSpc>
                <a:spcPts val="750"/>
              </a:lnSpc>
              <a:buFont typeface="Arial"/>
              <a:buChar char="•"/>
            </a:pPr>
            <a:endParaRPr lang="tr-TR" sz="688" dirty="0">
              <a:solidFill>
                <a:srgbClr val="012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5" lvl="1" indent="-74297">
              <a:lnSpc>
                <a:spcPts val="750"/>
              </a:lnSpc>
              <a:buFont typeface="Arial"/>
              <a:buChar char="•"/>
            </a:pP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YÖNLERİMİZİN FARKINDA MIYIZ?</a:t>
            </a:r>
          </a:p>
          <a:p>
            <a:pPr>
              <a:lnSpc>
                <a:spcPts val="750"/>
              </a:lnSpc>
            </a:pPr>
            <a:endParaRPr lang="en-US" sz="688" dirty="0">
              <a:solidFill>
                <a:srgbClr val="012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5" lvl="1" indent="-74297">
              <a:lnSpc>
                <a:spcPts val="750"/>
              </a:lnSpc>
              <a:buFont typeface="Arial"/>
              <a:buChar char="•"/>
            </a:pP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LEŞTİRMEYE AÇIK OLAN YÖNLERİMİZİN FARKINDA MIYIZ?</a:t>
            </a:r>
          </a:p>
          <a:p>
            <a:pPr>
              <a:lnSpc>
                <a:spcPts val="750"/>
              </a:lnSpc>
            </a:pPr>
            <a:endParaRPr lang="en-US" sz="688" dirty="0">
              <a:solidFill>
                <a:srgbClr val="012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5" lvl="1" indent="-74297">
              <a:lnSpc>
                <a:spcPts val="750"/>
              </a:lnSpc>
              <a:buFont typeface="Arial"/>
              <a:buChar char="•"/>
            </a:pP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YILI KİDR‘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NCELED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M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750"/>
              </a:lnSpc>
            </a:pPr>
            <a:endParaRPr lang="en-US" sz="688" dirty="0">
              <a:solidFill>
                <a:srgbClr val="012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5" lvl="1" indent="-74297">
              <a:lnSpc>
                <a:spcPts val="750"/>
              </a:lnSpc>
              <a:buFont typeface="Arial"/>
              <a:buChar char="•"/>
            </a:pP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SAYFALARIMIZ GÜNCEL MI?</a:t>
            </a:r>
          </a:p>
          <a:p>
            <a:pPr>
              <a:lnSpc>
                <a:spcPts val="750"/>
              </a:lnSpc>
            </a:pPr>
            <a:endParaRPr lang="en-US" sz="688" dirty="0">
              <a:solidFill>
                <a:srgbClr val="012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5" lvl="1" indent="-74297">
              <a:lnSpc>
                <a:spcPts val="750"/>
              </a:lnSpc>
              <a:buFont typeface="Arial"/>
              <a:buChar char="•"/>
            </a:pP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SYON VE KURULLAR GÜNCEL M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ts val="750"/>
              </a:lnSpc>
            </a:pPr>
            <a:endParaRPr lang="en-US" sz="688" dirty="0">
              <a:solidFill>
                <a:srgbClr val="0120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5" lvl="1" indent="-74297">
              <a:lnSpc>
                <a:spcPts val="750"/>
              </a:lnSpc>
              <a:buFont typeface="Arial"/>
              <a:buChar char="•"/>
            </a:pP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KİDR‘DE YER ALMAYAN ANCAK B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YER ALAN B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 DOKÜMAN, HER TÜRLÜ KANITLAR KLASÖRLEND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tr-TR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688" dirty="0">
                <a:solidFill>
                  <a:srgbClr val="0120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187" y="2207673"/>
            <a:ext cx="1816557" cy="23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"/>
              </a:lnSpc>
            </a:pPr>
            <a:r>
              <a:rPr lang="en-US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</a:t>
            </a:r>
            <a:r>
              <a:rPr lang="tr-TR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HEPİMİZ</a:t>
            </a:r>
            <a:r>
              <a:rPr lang="en-US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ts val="859"/>
              </a:lnSpc>
            </a:pPr>
            <a:r>
              <a:rPr lang="en-US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SÜRECE HAZIR MI</a:t>
            </a:r>
            <a:r>
              <a:rPr lang="tr-TR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tr-TR" sz="788" dirty="0">
                <a:solidFill>
                  <a:srgbClr val="1413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88" dirty="0">
              <a:solidFill>
                <a:srgbClr val="1413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2187" y="2504241"/>
            <a:ext cx="1958063" cy="282129"/>
            <a:chOff x="-130728" y="-26955"/>
            <a:chExt cx="2610750" cy="376173"/>
          </a:xfrm>
        </p:grpSpPr>
        <p:sp>
          <p:nvSpPr>
            <p:cNvPr id="6" name="TextBox 6"/>
            <p:cNvSpPr txBox="1"/>
            <p:nvPr/>
          </p:nvSpPr>
          <p:spPr>
            <a:xfrm>
              <a:off x="-130728" y="-26955"/>
              <a:ext cx="2610750" cy="376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099"/>
                </a:lnSpc>
              </a:pPr>
              <a:r>
                <a:rPr lang="en-US" sz="1050" b="1" spc="79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KALİTE KOORDİNATÖRLÜĞÜ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3935"/>
              <a:ext cx="2160622" cy="134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420" y="652968"/>
            <a:ext cx="368840" cy="36884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lIns="2633" tIns="2633" rIns="2633" bIns="2633" rtlCol="0" anchor="ctr"/>
            <a:lstStyle/>
            <a:p>
              <a:pPr algn="ctr">
                <a:lnSpc>
                  <a:spcPts val="18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28695" y="242119"/>
            <a:ext cx="1247607" cy="1007900"/>
          </a:xfrm>
          <a:custGeom>
            <a:avLst/>
            <a:gdLst/>
            <a:ahLst/>
            <a:cxnLst/>
            <a:rect l="l" t="t" r="r" b="b"/>
            <a:pathLst>
              <a:path w="1247607" h="1007900">
                <a:moveTo>
                  <a:pt x="0" y="0"/>
                </a:moveTo>
                <a:lnTo>
                  <a:pt x="1247607" y="0"/>
                </a:lnTo>
                <a:lnTo>
                  <a:pt x="1247607" y="1007901"/>
                </a:lnTo>
                <a:lnTo>
                  <a:pt x="0" y="1007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0" y="771459"/>
            <a:ext cx="2000250" cy="1028721"/>
          </a:xfrm>
          <a:prstGeom prst="rect">
            <a:avLst/>
          </a:prstGeom>
          <a:solidFill>
            <a:srgbClr val="003060"/>
          </a:solidFill>
        </p:spPr>
      </p:sp>
      <p:grpSp>
        <p:nvGrpSpPr>
          <p:cNvPr id="7" name="Group 7"/>
          <p:cNvGrpSpPr/>
          <p:nvPr/>
        </p:nvGrpSpPr>
        <p:grpSpPr>
          <a:xfrm>
            <a:off x="131848" y="971307"/>
            <a:ext cx="708161" cy="316503"/>
            <a:chOff x="0" y="0"/>
            <a:chExt cx="944215" cy="422004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944215" cy="422004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57041" y="43575"/>
              <a:ext cx="733483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2"/>
                </a:lnSpc>
              </a:pPr>
              <a:r>
                <a:rPr lang="tr-TR" sz="502" spc="4" dirty="0">
                  <a:solidFill>
                    <a:srgbClr val="003060"/>
                  </a:solidFill>
                  <a:latin typeface="Montserrat Bold"/>
                </a:rPr>
                <a:t>Soru, cevap </a:t>
              </a:r>
              <a:r>
                <a:rPr lang="en-US" sz="502" spc="4" dirty="0" err="1">
                  <a:solidFill>
                    <a:srgbClr val="003060"/>
                  </a:solidFill>
                  <a:latin typeface="Montserrat Bold"/>
                </a:rPr>
                <a:t>ve</a:t>
              </a:r>
              <a:r>
                <a:rPr lang="en-US" sz="502" spc="4" dirty="0">
                  <a:solidFill>
                    <a:srgbClr val="003060"/>
                  </a:solidFill>
                  <a:latin typeface="Montserrat Bold"/>
                </a:rPr>
                <a:t> </a:t>
              </a:r>
              <a:r>
                <a:rPr lang="en-US" sz="502" spc="4" dirty="0" err="1">
                  <a:solidFill>
                    <a:srgbClr val="003060"/>
                  </a:solidFill>
                  <a:latin typeface="Montserrat Bold"/>
                </a:rPr>
                <a:t>yorumlarınız</a:t>
              </a:r>
              <a:r>
                <a:rPr lang="en-US" sz="502" spc="4" dirty="0">
                  <a:solidFill>
                    <a:srgbClr val="003060"/>
                  </a:solidFill>
                  <a:latin typeface="Montserrat Bold"/>
                </a:rPr>
                <a:t> </a:t>
              </a:r>
              <a:r>
                <a:rPr lang="en-US" sz="502" spc="4" dirty="0" err="1">
                  <a:solidFill>
                    <a:srgbClr val="003060"/>
                  </a:solidFill>
                  <a:latin typeface="Montserrat Bold"/>
                </a:rPr>
                <a:t>için</a:t>
              </a:r>
              <a:endParaRPr lang="en-US" sz="502" spc="4" dirty="0">
                <a:solidFill>
                  <a:srgbClr val="003060"/>
                </a:solidFill>
                <a:latin typeface="Montserrat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75494" y="1269070"/>
            <a:ext cx="48900" cy="48900"/>
          </a:xfrm>
          <a:custGeom>
            <a:avLst/>
            <a:gdLst/>
            <a:ahLst/>
            <a:cxnLst/>
            <a:rect l="l" t="t" r="r" b="b"/>
            <a:pathLst>
              <a:path w="48900" h="48900">
                <a:moveTo>
                  <a:pt x="0" y="0"/>
                </a:moveTo>
                <a:lnTo>
                  <a:pt x="48900" y="0"/>
                </a:lnTo>
                <a:lnTo>
                  <a:pt x="48900" y="48900"/>
                </a:lnTo>
                <a:lnTo>
                  <a:pt x="0" y="48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2127" y="1331286"/>
            <a:ext cx="53003" cy="53003"/>
          </a:xfrm>
          <a:custGeom>
            <a:avLst/>
            <a:gdLst/>
            <a:ahLst/>
            <a:cxnLst/>
            <a:rect l="l" t="t" r="r" b="b"/>
            <a:pathLst>
              <a:path w="53003" h="53003">
                <a:moveTo>
                  <a:pt x="0" y="0"/>
                </a:moveTo>
                <a:lnTo>
                  <a:pt x="53003" y="0"/>
                </a:lnTo>
                <a:lnTo>
                  <a:pt x="53003" y="53003"/>
                </a:lnTo>
                <a:lnTo>
                  <a:pt x="0" y="53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41258" y="1882537"/>
            <a:ext cx="1247607" cy="1007900"/>
          </a:xfrm>
          <a:custGeom>
            <a:avLst/>
            <a:gdLst/>
            <a:ahLst/>
            <a:cxnLst/>
            <a:rect l="l" t="t" r="r" b="b"/>
            <a:pathLst>
              <a:path w="1247607" h="1007900">
                <a:moveTo>
                  <a:pt x="0" y="0"/>
                </a:moveTo>
                <a:lnTo>
                  <a:pt x="1247607" y="0"/>
                </a:lnTo>
                <a:lnTo>
                  <a:pt x="1247607" y="1007900"/>
                </a:lnTo>
                <a:lnTo>
                  <a:pt x="0" y="100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383700" y="901028"/>
            <a:ext cx="501749" cy="0"/>
          </a:xfrm>
          <a:prstGeom prst="line">
            <a:avLst/>
          </a:prstGeom>
          <a:ln w="9525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4211049">
            <a:off x="1340574" y="1088315"/>
            <a:ext cx="306829" cy="2761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331122">
            <a:off x="1449004" y="732707"/>
            <a:ext cx="256886" cy="209362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9333" b="-933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96455" y="1201865"/>
            <a:ext cx="347787" cy="432415"/>
          </a:xfrm>
          <a:custGeom>
            <a:avLst/>
            <a:gdLst/>
            <a:ahLst/>
            <a:cxnLst/>
            <a:rect l="l" t="t" r="r" b="b"/>
            <a:pathLst>
              <a:path w="347787" h="432415">
                <a:moveTo>
                  <a:pt x="0" y="0"/>
                </a:moveTo>
                <a:lnTo>
                  <a:pt x="347787" y="0"/>
                </a:lnTo>
                <a:lnTo>
                  <a:pt x="347787" y="432415"/>
                </a:lnTo>
                <a:lnTo>
                  <a:pt x="0" y="4324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634574" y="801969"/>
            <a:ext cx="897440" cy="103821"/>
            <a:chOff x="0" y="0"/>
            <a:chExt cx="1196587" cy="138428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19050"/>
              <a:ext cx="1196587" cy="92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7"/>
                </a:lnSpc>
              </a:pPr>
              <a:r>
                <a:rPr lang="en-US" sz="364" spc="40">
                  <a:solidFill>
                    <a:srgbClr val="F1B21F"/>
                  </a:solidFill>
                  <a:latin typeface="Montserrat Semi-Bold"/>
                </a:rPr>
                <a:t>KALİTE KOORDİNATÖRLÜĞÜ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3456"/>
              <a:ext cx="1196587" cy="54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8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19293" y="1207618"/>
            <a:ext cx="548735" cy="37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"/>
              </a:lnSpc>
              <a:spcBef>
                <a:spcPct val="0"/>
              </a:spcBef>
            </a:pPr>
            <a:r>
              <a:rPr lang="en-US" sz="247">
                <a:solidFill>
                  <a:srgbClr val="FFFFFF"/>
                </a:solidFill>
                <a:latin typeface="Montserrat Semi-Bold"/>
              </a:rPr>
              <a:t>SOSYAL MEDYA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7716" y="1273486"/>
            <a:ext cx="548735" cy="3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"/>
              </a:lnSpc>
              <a:spcBef>
                <a:spcPct val="0"/>
              </a:spcBef>
            </a:pPr>
            <a:r>
              <a:rPr lang="en-US" sz="224">
                <a:solidFill>
                  <a:srgbClr val="FFFFFF"/>
                </a:solidFill>
                <a:latin typeface="Montserrat Extra-Light"/>
              </a:rPr>
              <a:t>kalite_koordinatorlugu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716" y="1340859"/>
            <a:ext cx="548735" cy="3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"/>
              </a:lnSpc>
              <a:spcBef>
                <a:spcPct val="0"/>
              </a:spcBef>
            </a:pPr>
            <a:r>
              <a:rPr lang="en-US" sz="224">
                <a:solidFill>
                  <a:srgbClr val="FFFFFF"/>
                </a:solidFill>
                <a:latin typeface="Montserrat Extra-Light"/>
              </a:rPr>
              <a:t>@marmara_kalite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19976" y="971307"/>
            <a:ext cx="548735" cy="201058"/>
            <a:chOff x="0" y="0"/>
            <a:chExt cx="731647" cy="26807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9525"/>
              <a:ext cx="731647" cy="59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9"/>
                </a:lnSpc>
              </a:pPr>
              <a:r>
                <a:rPr lang="en-US" sz="248" spc="27">
                  <a:solidFill>
                    <a:srgbClr val="FFFFFF"/>
                  </a:solidFill>
                  <a:latin typeface="Montserrat Semi-Bold"/>
                </a:rPr>
                <a:t>TELEFONLARIMIZ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9738"/>
              <a:ext cx="731647" cy="54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8"/>
                </a:lnSpc>
              </a:pPr>
              <a:r>
                <a:rPr lang="en-US" sz="225" spc="2">
                  <a:solidFill>
                    <a:srgbClr val="F4F4F4"/>
                  </a:solidFill>
                  <a:latin typeface="Montserrat Light"/>
                </a:rPr>
                <a:t>0216 777 17 86-87-89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43414"/>
              <a:ext cx="731647" cy="59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9"/>
                </a:lnSpc>
              </a:pPr>
              <a:r>
                <a:rPr lang="en-US" sz="248" spc="27">
                  <a:solidFill>
                    <a:srgbClr val="FFFFFF"/>
                  </a:solidFill>
                  <a:latin typeface="Montserrat Semi-Bold"/>
                </a:rPr>
                <a:t>E-POSTA ADRESİMİZ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212677"/>
              <a:ext cx="731647" cy="55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8"/>
                </a:lnSpc>
              </a:pPr>
              <a:r>
                <a:rPr lang="en-US" sz="225" spc="2">
                  <a:solidFill>
                    <a:srgbClr val="FFFFFF"/>
                  </a:solidFill>
                  <a:latin typeface="Montserrat Extra-Light"/>
                </a:rPr>
                <a:t>https://kalite.marmara.edu.tr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815830" y="1634280"/>
            <a:ext cx="368840" cy="36884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</a:path>
              </a:pathLst>
            </a:custGeom>
            <a:solidFill>
              <a:srgbClr val="00000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</p:spPr>
          <p:txBody>
            <a:bodyPr lIns="2633" tIns="2633" rIns="2633" bIns="2633" rtlCol="0" anchor="ctr"/>
            <a:lstStyle/>
            <a:p>
              <a:pPr algn="ctr">
                <a:lnSpc>
                  <a:spcPts val="188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910" y="2102703"/>
            <a:ext cx="1019931" cy="679954"/>
          </a:xfrm>
          <a:custGeom>
            <a:avLst/>
            <a:gdLst/>
            <a:ahLst/>
            <a:cxnLst/>
            <a:rect l="l" t="t" r="r" b="b"/>
            <a:pathLst>
              <a:path w="1019931" h="679954">
                <a:moveTo>
                  <a:pt x="0" y="0"/>
                </a:moveTo>
                <a:lnTo>
                  <a:pt x="1019931" y="0"/>
                </a:lnTo>
                <a:lnTo>
                  <a:pt x="1019931" y="679954"/>
                </a:lnTo>
                <a:lnTo>
                  <a:pt x="0" y="679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19847">
            <a:off x="986876" y="192769"/>
            <a:ext cx="1019931" cy="679954"/>
          </a:xfrm>
          <a:custGeom>
            <a:avLst/>
            <a:gdLst/>
            <a:ahLst/>
            <a:cxnLst/>
            <a:rect l="l" t="t" r="r" b="b"/>
            <a:pathLst>
              <a:path w="1019931" h="679954">
                <a:moveTo>
                  <a:pt x="0" y="0"/>
                </a:moveTo>
                <a:lnTo>
                  <a:pt x="1019932" y="0"/>
                </a:lnTo>
                <a:lnTo>
                  <a:pt x="1019932" y="679954"/>
                </a:lnTo>
                <a:lnTo>
                  <a:pt x="0" y="679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9364">
            <a:off x="2977" y="199938"/>
            <a:ext cx="1019931" cy="679954"/>
          </a:xfrm>
          <a:custGeom>
            <a:avLst/>
            <a:gdLst/>
            <a:ahLst/>
            <a:cxnLst/>
            <a:rect l="l" t="t" r="r" b="b"/>
            <a:pathLst>
              <a:path w="1019931" h="679954">
                <a:moveTo>
                  <a:pt x="0" y="0"/>
                </a:moveTo>
                <a:lnTo>
                  <a:pt x="1019932" y="0"/>
                </a:lnTo>
                <a:lnTo>
                  <a:pt x="1019932" y="679955"/>
                </a:lnTo>
                <a:lnTo>
                  <a:pt x="0" y="679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8750" y="1023170"/>
            <a:ext cx="168305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"/>
              </a:lnSpc>
            </a:pPr>
            <a:r>
              <a:rPr lang="en-US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</a:t>
            </a:r>
            <a:r>
              <a:rPr lang="tr-TR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B</a:t>
            </a:r>
            <a:r>
              <a:rPr lang="tr-TR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YÖNET</a:t>
            </a:r>
            <a:r>
              <a:rPr lang="tr-TR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</a:t>
            </a:r>
            <a:r>
              <a:rPr lang="tr-TR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4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Z;</a:t>
            </a:r>
          </a:p>
          <a:p>
            <a:pPr algn="ctr">
              <a:lnSpc>
                <a:spcPts val="436"/>
              </a:lnSpc>
            </a:pPr>
            <a:endParaRPr lang="en-US" sz="400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ve idari personeliniz ile öğrencilerinizi,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 Kurumsal Akreditasyon Programı (KAP)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Süreci hakkında bilgilendirdiniz mi?</a:t>
            </a: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endParaRPr lang="en-US" sz="400" dirty="0">
              <a:solidFill>
                <a:srgbClr val="16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iriminiz web sitesini kontrol edip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güncellediniz mi?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400" dirty="0">
              <a:solidFill>
                <a:srgbClr val="16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endParaRPr lang="tr-TR" sz="400" dirty="0">
              <a:solidFill>
                <a:srgbClr val="16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Eğitim-öğretim programlarınızın bilgi paketlerini gözden geçirdiniz mi?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endParaRPr lang="tr-TR" sz="400" dirty="0">
              <a:solidFill>
                <a:srgbClr val="16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İç Değerlendirme Raporu (KİDR)’nu incelediniz mi?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400" dirty="0">
              <a:solidFill>
                <a:srgbClr val="16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endParaRPr lang="en-US" sz="400" dirty="0">
              <a:solidFill>
                <a:srgbClr val="16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 Kurumsal Akreditasyon Programı (KAP) süreçlerini takip edip biriminiz bünyesinde hazırlıklara başladınız mı?</a:t>
            </a: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endParaRPr lang="en-US" sz="400" dirty="0">
              <a:solidFill>
                <a:srgbClr val="16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 koordinatörlüğü web sitesinde sunulan belgeleri ve çalışmaları incelediniz mi?</a:t>
            </a: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endParaRPr lang="en-US" sz="400" dirty="0">
              <a:solidFill>
                <a:srgbClr val="162F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360" lvl="1" indent="-43180">
              <a:lnSpc>
                <a:spcPts val="436"/>
              </a:lnSpc>
              <a:buFont typeface="Arial"/>
              <a:buChar char="•"/>
            </a:pP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16.08.2023 </a:t>
            </a:r>
            <a:r>
              <a:rPr lang="tr-TR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tarihinde e-postanıza gönderilmiş olan politikalara geri bildirim yaptınız mı?</a:t>
            </a:r>
            <a:r>
              <a:rPr lang="en-US" sz="400" dirty="0">
                <a:solidFill>
                  <a:srgbClr val="162F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Freeform 6"/>
          <p:cNvSpPr/>
          <p:nvPr/>
        </p:nvSpPr>
        <p:spPr>
          <a:xfrm>
            <a:off x="535352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3" b="-933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0319" y="0"/>
            <a:ext cx="1019931" cy="679954"/>
          </a:xfrm>
          <a:custGeom>
            <a:avLst/>
            <a:gdLst/>
            <a:ahLst/>
            <a:cxnLst/>
            <a:rect l="l" t="t" r="r" b="b"/>
            <a:pathLst>
              <a:path w="1019931" h="679954">
                <a:moveTo>
                  <a:pt x="0" y="0"/>
                </a:moveTo>
                <a:lnTo>
                  <a:pt x="1019931" y="0"/>
                </a:lnTo>
                <a:lnTo>
                  <a:pt x="1019931" y="679954"/>
                </a:lnTo>
                <a:lnTo>
                  <a:pt x="0" y="679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19847">
            <a:off x="1890" y="1913433"/>
            <a:ext cx="1019931" cy="679954"/>
          </a:xfrm>
          <a:custGeom>
            <a:avLst/>
            <a:gdLst/>
            <a:ahLst/>
            <a:cxnLst/>
            <a:rect l="l" t="t" r="r" b="b"/>
            <a:pathLst>
              <a:path w="1019931" h="679954">
                <a:moveTo>
                  <a:pt x="0" y="0"/>
                </a:moveTo>
                <a:lnTo>
                  <a:pt x="1019931" y="0"/>
                </a:lnTo>
                <a:lnTo>
                  <a:pt x="1019931" y="679954"/>
                </a:lnTo>
                <a:lnTo>
                  <a:pt x="0" y="679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39364">
            <a:off x="980318" y="1893209"/>
            <a:ext cx="1019931" cy="679954"/>
          </a:xfrm>
          <a:custGeom>
            <a:avLst/>
            <a:gdLst/>
            <a:ahLst/>
            <a:cxnLst/>
            <a:rect l="l" t="t" r="r" b="b"/>
            <a:pathLst>
              <a:path w="1019931" h="679954">
                <a:moveTo>
                  <a:pt x="0" y="0"/>
                </a:moveTo>
                <a:lnTo>
                  <a:pt x="1019931" y="0"/>
                </a:lnTo>
                <a:lnTo>
                  <a:pt x="1019931" y="679954"/>
                </a:lnTo>
                <a:lnTo>
                  <a:pt x="0" y="679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613" y="804961"/>
            <a:ext cx="196063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"/>
              </a:lnSpc>
            </a:pPr>
            <a:r>
              <a:rPr lang="en-US" sz="500" b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5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" b="1" dirty="0" err="1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Personelimiz</a:t>
            </a:r>
            <a:r>
              <a:rPr lang="en-US" sz="5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tr-TR" sz="500" b="1" dirty="0">
              <a:solidFill>
                <a:srgbClr val="004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45"/>
              </a:lnSpc>
            </a:pPr>
            <a:endParaRPr lang="en-US" sz="500" dirty="0">
              <a:solidFill>
                <a:srgbClr val="004AAD"/>
              </a:solidFill>
              <a:latin typeface="Arimo Bold"/>
            </a:endParaRPr>
          </a:p>
          <a:p>
            <a:pPr marL="107950" lvl="1" indent="-53975">
              <a:lnSpc>
                <a:spcPts val="545"/>
              </a:lnSpc>
              <a:buFont typeface="Arial"/>
              <a:buChar char="•"/>
            </a:pP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üreci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Bilgi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Sahibi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Misiniz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07950" lvl="1" indent="-53975">
              <a:lnSpc>
                <a:spcPts val="545"/>
              </a:lnSpc>
              <a:buFont typeface="Arial"/>
              <a:buChar char="•"/>
            </a:pP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Öğrencilerinizi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üreci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Bilgilendirdiniz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marL="107950" lvl="1" indent="-53975">
              <a:lnSpc>
                <a:spcPts val="545"/>
              </a:lnSpc>
              <a:buFont typeface="Arial"/>
              <a:buChar char="•"/>
            </a:pP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Derslerinize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lişkin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Bilgilerinizi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Bilgi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Paketine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Eksiksiz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ekilde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Girdiğinizi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Ettiniz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marL="107950" lvl="1" indent="-53975">
              <a:lnSpc>
                <a:spcPts val="545"/>
              </a:lnSpc>
              <a:buFont typeface="Arial"/>
              <a:buChar char="•"/>
            </a:pP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şman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Olduğunuz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Öğrencilerinizle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letişim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Halinde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Misiniz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07950" lvl="1" indent="-53975">
              <a:lnSpc>
                <a:spcPts val="545"/>
              </a:lnSpc>
              <a:buFont typeface="Arial"/>
              <a:buChar char="•"/>
            </a:pP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Y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Raporu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İDR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)’nu 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ncelediniz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marL="107950" lvl="1" indent="-53975">
              <a:lnSpc>
                <a:spcPts val="545"/>
              </a:lnSpc>
              <a:buFont typeface="Arial"/>
              <a:buChar char="•"/>
            </a:pP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Sitesinde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Sunulan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Güvence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Sistemi’mize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lişkin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ncelediniz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marL="107950" lvl="1" indent="-53975">
              <a:lnSpc>
                <a:spcPts val="545"/>
              </a:lnSpc>
              <a:buFont typeface="Arial"/>
              <a:buChar char="•"/>
            </a:pP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16.08.2023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Tarihinde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postan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Gönderilmiş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Politikalara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Geri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Bildirim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Yapt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</a:t>
            </a:r>
            <a:r>
              <a:rPr lang="tr-TR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lang="en-US" sz="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3" b="-9333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58185"/>
            <a:ext cx="1960637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"/>
              </a:lnSpc>
            </a:pP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Z;</a:t>
            </a:r>
          </a:p>
          <a:p>
            <a:pPr algn="ctr">
              <a:lnSpc>
                <a:spcPts val="872"/>
              </a:lnSpc>
            </a:pPr>
            <a:endParaRPr lang="en-US" sz="800" dirty="0">
              <a:solidFill>
                <a:srgbClr val="004AAD"/>
              </a:solidFill>
              <a:latin typeface="Arimo Bold"/>
            </a:endParaRPr>
          </a:p>
          <a:p>
            <a:pPr algn="ctr">
              <a:lnSpc>
                <a:spcPts val="763"/>
              </a:lnSpc>
            </a:pP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bilgilendirildiniz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algn="ctr">
              <a:lnSpc>
                <a:spcPts val="763"/>
              </a:lnSpc>
            </a:pPr>
            <a:endParaRPr lang="en-US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63"/>
              </a:lnSpc>
            </a:pP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•K</a:t>
            </a:r>
            <a:r>
              <a:rPr lang="tr-TR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alite</a:t>
            </a:r>
            <a:r>
              <a:rPr lang="tr-TR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Koordinatörlüğü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sitesinde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sunulan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incelediniz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algn="ctr">
              <a:lnSpc>
                <a:spcPts val="763"/>
              </a:lnSpc>
            </a:pPr>
            <a:endParaRPr lang="en-US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63"/>
              </a:lnSpc>
            </a:pP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Aldığınız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derslerin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paketleri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algn="ctr">
              <a:lnSpc>
                <a:spcPts val="763"/>
              </a:lnSpc>
            </a:pPr>
            <a:endParaRPr lang="en-US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63"/>
              </a:lnSpc>
            </a:pP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Danışmanınız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iletişim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halinde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misiniz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66168"/>
            <a:ext cx="196063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"/>
              </a:lnSpc>
            </a:pP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İDAR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YÖNET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Z;</a:t>
            </a:r>
          </a:p>
          <a:p>
            <a:pPr algn="ctr">
              <a:lnSpc>
                <a:spcPts val="872"/>
              </a:lnSpc>
            </a:pPr>
            <a:endParaRPr lang="en-US" sz="800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54"/>
              </a:lnSpc>
            </a:pP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personelinizi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bilgilendirdiniz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algn="ctr">
              <a:lnSpc>
                <a:spcPts val="654"/>
              </a:lnSpc>
            </a:pPr>
            <a:endParaRPr lang="en-US" sz="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54"/>
              </a:lnSpc>
            </a:pP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Personelinizin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sorumlulukları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tanımlı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mı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654"/>
              </a:lnSpc>
            </a:pPr>
            <a:endParaRPr lang="en-US" sz="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54"/>
              </a:lnSpc>
            </a:pP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Biriminiz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sitesini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güncellediniz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algn="ctr">
              <a:lnSpc>
                <a:spcPts val="654"/>
              </a:lnSpc>
            </a:pPr>
            <a:endParaRPr lang="en-US" sz="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540" lvl="1" indent="-64770" algn="ctr">
              <a:lnSpc>
                <a:spcPts val="654"/>
              </a:lnSpc>
              <a:buFont typeface="Arial"/>
              <a:buChar char="•"/>
            </a:pP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irim Faaliyet Raporu’nuz web sitenizde mi?</a:t>
            </a:r>
          </a:p>
          <a:p>
            <a:pPr marL="129540" lvl="1" indent="-64770" algn="ctr">
              <a:lnSpc>
                <a:spcPts val="654"/>
              </a:lnSpc>
              <a:buFont typeface="Arial"/>
              <a:buChar char="•"/>
            </a:pPr>
            <a:endParaRPr lang="en-US" sz="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54"/>
              </a:lnSpc>
            </a:pP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Raporu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(KİDR)’nu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incelediniz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algn="ctr">
              <a:lnSpc>
                <a:spcPts val="545"/>
              </a:lnSpc>
            </a:pPr>
            <a:endParaRPr lang="en-US" sz="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54"/>
              </a:lnSpc>
            </a:pP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•K</a:t>
            </a:r>
            <a:r>
              <a:rPr lang="tr-TR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alite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tr-TR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oordinatörlüğü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sitesinde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sunulan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incelediniz</a:t>
            </a:r>
            <a:r>
              <a:rPr lang="en-US" sz="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</p:txBody>
      </p:sp>
      <p:sp>
        <p:nvSpPr>
          <p:cNvPr id="4" name="Freeform 4"/>
          <p:cNvSpPr/>
          <p:nvPr/>
        </p:nvSpPr>
        <p:spPr>
          <a:xfrm rot="939364">
            <a:off x="106090" y="1991907"/>
            <a:ext cx="1019931" cy="679954"/>
          </a:xfrm>
          <a:custGeom>
            <a:avLst/>
            <a:gdLst/>
            <a:ahLst/>
            <a:cxnLst/>
            <a:rect l="l" t="t" r="r" b="b"/>
            <a:pathLst>
              <a:path w="1019931" h="679954">
                <a:moveTo>
                  <a:pt x="0" y="0"/>
                </a:moveTo>
                <a:lnTo>
                  <a:pt x="1019932" y="0"/>
                </a:lnTo>
                <a:lnTo>
                  <a:pt x="1019932" y="679954"/>
                </a:lnTo>
                <a:lnTo>
                  <a:pt x="0" y="679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58185"/>
            <a:ext cx="1960637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"/>
              </a:lnSpc>
            </a:pP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İDAR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PERSONEL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8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Z;</a:t>
            </a:r>
          </a:p>
          <a:p>
            <a:pPr algn="ctr">
              <a:lnSpc>
                <a:spcPts val="872"/>
              </a:lnSpc>
            </a:pPr>
            <a:endParaRPr lang="en-US" sz="800" dirty="0">
              <a:solidFill>
                <a:srgbClr val="004AAD"/>
              </a:solidFill>
              <a:latin typeface="Arimo Bold"/>
            </a:endParaRPr>
          </a:p>
          <a:p>
            <a:pPr algn="ctr">
              <a:lnSpc>
                <a:spcPts val="763"/>
              </a:lnSpc>
            </a:pP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bilgilendirildiniz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  <a:endParaRPr lang="tr-TR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63"/>
              </a:lnSpc>
            </a:pPr>
            <a:endParaRPr lang="en-US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63"/>
              </a:lnSpc>
            </a:pP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olduğunuz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tanımlı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mı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763"/>
              </a:lnSpc>
            </a:pPr>
            <a:endParaRPr lang="en-US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63"/>
              </a:lnSpc>
            </a:pP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Raporu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(KİDR)’nu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incelediniz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  <a:p>
            <a:pPr algn="ctr">
              <a:lnSpc>
                <a:spcPts val="763"/>
              </a:lnSpc>
            </a:pPr>
            <a:endParaRPr lang="en-US" sz="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63"/>
              </a:lnSpc>
            </a:pP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•K</a:t>
            </a:r>
            <a:r>
              <a:rPr lang="tr-TR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alite</a:t>
            </a:r>
            <a:r>
              <a:rPr lang="tr-TR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Koordinatörlüğü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sitesinde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sunulan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incelediniz</a:t>
            </a:r>
            <a:r>
              <a:rPr lang="en-US" sz="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</a:t>
            </a:r>
          </a:p>
        </p:txBody>
      </p:sp>
      <p:sp>
        <p:nvSpPr>
          <p:cNvPr id="4" name="Freeform 4"/>
          <p:cNvSpPr/>
          <p:nvPr/>
        </p:nvSpPr>
        <p:spPr>
          <a:xfrm rot="-1281139">
            <a:off x="860761" y="1877282"/>
            <a:ext cx="1019931" cy="679954"/>
          </a:xfrm>
          <a:custGeom>
            <a:avLst/>
            <a:gdLst/>
            <a:ahLst/>
            <a:cxnLst/>
            <a:rect l="l" t="t" r="r" b="b"/>
            <a:pathLst>
              <a:path w="1019931" h="679954">
                <a:moveTo>
                  <a:pt x="0" y="0"/>
                </a:moveTo>
                <a:lnTo>
                  <a:pt x="1019931" y="0"/>
                </a:lnTo>
                <a:lnTo>
                  <a:pt x="1019931" y="679954"/>
                </a:lnTo>
                <a:lnTo>
                  <a:pt x="0" y="679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025" y="412786"/>
            <a:ext cx="1716596" cy="519050"/>
          </a:xfrm>
          <a:custGeom>
            <a:avLst/>
            <a:gdLst/>
            <a:ahLst/>
            <a:cxnLst/>
            <a:rect l="l" t="t" r="r" b="b"/>
            <a:pathLst>
              <a:path w="1716596" h="519050">
                <a:moveTo>
                  <a:pt x="0" y="0"/>
                </a:moveTo>
                <a:lnTo>
                  <a:pt x="1716596" y="0"/>
                </a:lnTo>
                <a:lnTo>
                  <a:pt x="1716596" y="519049"/>
                </a:lnTo>
                <a:lnTo>
                  <a:pt x="0" y="519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0889" y="2154853"/>
            <a:ext cx="1194867" cy="674072"/>
          </a:xfrm>
          <a:custGeom>
            <a:avLst/>
            <a:gdLst/>
            <a:ahLst/>
            <a:cxnLst/>
            <a:rect l="l" t="t" r="r" b="b"/>
            <a:pathLst>
              <a:path w="1194867" h="674072">
                <a:moveTo>
                  <a:pt x="0" y="0"/>
                </a:moveTo>
                <a:lnTo>
                  <a:pt x="1194868" y="0"/>
                </a:lnTo>
                <a:lnTo>
                  <a:pt x="1194868" y="674072"/>
                </a:lnTo>
                <a:lnTo>
                  <a:pt x="0" y="6740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6396" y="950885"/>
            <a:ext cx="1883854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"/>
              </a:lnSpc>
              <a:spcBef>
                <a:spcPct val="0"/>
              </a:spcBef>
            </a:pPr>
            <a:r>
              <a:rPr lang="en-US" sz="1079" b="1" dirty="0">
                <a:solidFill>
                  <a:srgbClr val="F95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...KURUM İÇ DEĞERLENDİRME RAPORUMUZ (KİDR) TÜM ÖĞRETİM ÜYELERİMİZ, İDARİ PERSONELİMİZ VE ÖĞRENCİLERİMİZ TARAFINDAN OKUNMALIDIR...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830494"/>
            <a:ext cx="200025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"/>
              </a:lnSpc>
              <a:spcBef>
                <a:spcPct val="0"/>
              </a:spcBef>
            </a:pPr>
            <a:r>
              <a:rPr lang="en-US" sz="105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KAZANIMLAR VE BAŞARI H</a:t>
            </a:r>
            <a:r>
              <a:rPr lang="tr-TR" sz="105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05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KAYELER</a:t>
            </a:r>
            <a:r>
              <a:rPr lang="tr-TR" sz="105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endParaRPr lang="en-US" sz="1050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58"/>
              </a:lnSpc>
              <a:spcBef>
                <a:spcPct val="0"/>
              </a:spcBef>
            </a:pPr>
            <a:endParaRPr lang="en-US" sz="879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58"/>
              </a:lnSpc>
              <a:spcBef>
                <a:spcPct val="0"/>
              </a:spcBef>
            </a:pPr>
            <a:r>
              <a:rPr lang="en-US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</a:t>
            </a:r>
            <a:r>
              <a:rPr lang="tr-TR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TASYON SÜREC</a:t>
            </a:r>
            <a:r>
              <a:rPr lang="tr-TR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TAMAMLAYAN KURULUŞLARIN BAŞARI H</a:t>
            </a:r>
            <a:r>
              <a:rPr lang="tr-TR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KAYELER</a:t>
            </a:r>
            <a:r>
              <a:rPr lang="tr-TR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8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107" y="718166"/>
            <a:ext cx="1676036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"/>
              </a:lnSpc>
            </a:pPr>
            <a:r>
              <a:rPr lang="en-US" sz="879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AKREDİTASYON PROGRAMI</a:t>
            </a:r>
          </a:p>
          <a:p>
            <a:pPr algn="ctr">
              <a:lnSpc>
                <a:spcPts val="958"/>
              </a:lnSpc>
            </a:pPr>
            <a:r>
              <a:rPr lang="en-US" sz="879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ÖNEMİ -1</a:t>
            </a:r>
          </a:p>
          <a:p>
            <a:pPr algn="ctr">
              <a:lnSpc>
                <a:spcPts val="740"/>
              </a:lnSpc>
            </a:pPr>
            <a:endParaRPr lang="en-US" sz="879" dirty="0">
              <a:solidFill>
                <a:srgbClr val="004AAD"/>
              </a:solidFill>
              <a:latin typeface="Montserrat Bold"/>
            </a:endParaRPr>
          </a:p>
          <a:p>
            <a:pPr algn="ctr">
              <a:lnSpc>
                <a:spcPts val="740"/>
              </a:lnSpc>
            </a:pPr>
            <a:endParaRPr lang="en-US" sz="879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40"/>
              </a:lnSpc>
            </a:pPr>
            <a:r>
              <a:rPr lang="en-US" sz="6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tr-TR" sz="6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Kalite Güvencesi</a:t>
            </a:r>
            <a:r>
              <a:rPr lang="en-US" sz="6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Akreditasyon, bir kuruluşun belirli kalite standartlarına uygun olduğunu kanıtlar. Bu, tüm paydaşlara, akademik ve idari birimlere, koordinatörlük ve de öğrencilere güven verir.</a:t>
            </a:r>
            <a:endParaRPr lang="en-US" sz="67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40"/>
              </a:lnSpc>
            </a:pPr>
            <a:endParaRPr lang="en-US" sz="67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40"/>
              </a:lnSpc>
            </a:pPr>
            <a:r>
              <a:rPr lang="en-US" sz="6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lang="en-US" sz="6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avantajı</a:t>
            </a:r>
            <a:r>
              <a:rPr lang="en-US" sz="679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Akredite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rakiplere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üstünlük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sağlayabilir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kalitesini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kanıtlamak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kamuoyunun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güvencesini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9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artırabilir</a:t>
            </a:r>
            <a:r>
              <a:rPr lang="en-US" sz="6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ts val="740"/>
              </a:lnSpc>
              <a:spcBef>
                <a:spcPct val="0"/>
              </a:spcBef>
            </a:pPr>
            <a:endParaRPr lang="en-US" sz="679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59566" cy="200025"/>
          </a:xfrm>
          <a:custGeom>
            <a:avLst/>
            <a:gdLst/>
            <a:ahLst/>
            <a:cxnLst/>
            <a:rect l="l" t="t" r="r" b="b"/>
            <a:pathLst>
              <a:path w="759566" h="200025">
                <a:moveTo>
                  <a:pt x="0" y="0"/>
                </a:moveTo>
                <a:lnTo>
                  <a:pt x="759566" y="0"/>
                </a:lnTo>
                <a:lnTo>
                  <a:pt x="759566" y="200025"/>
                </a:lnTo>
                <a:lnTo>
                  <a:pt x="0" y="20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861</Words>
  <Application>Microsoft Office PowerPoint</Application>
  <PresentationFormat>Özel</PresentationFormat>
  <Paragraphs>129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31" baseType="lpstr">
      <vt:lpstr>Montserrat</vt:lpstr>
      <vt:lpstr>Arimo Bold</vt:lpstr>
      <vt:lpstr>Calibri</vt:lpstr>
      <vt:lpstr>Montserrat Light</vt:lpstr>
      <vt:lpstr>Montserrat Extra-Light</vt:lpstr>
      <vt:lpstr>Times New Roman</vt:lpstr>
      <vt:lpstr>Impact</vt:lpstr>
      <vt:lpstr>Montserrat Bold</vt:lpstr>
      <vt:lpstr>Arial</vt:lpstr>
      <vt:lpstr>Abril Fatface</vt:lpstr>
      <vt:lpstr>Montserrat Semi-Bold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Kalite Tanıtım Kitapçık 2024</dc:title>
  <dc:creator>Samsung</dc:creator>
  <cp:lastModifiedBy>Samsung</cp:lastModifiedBy>
  <cp:revision>17</cp:revision>
  <dcterms:created xsi:type="dcterms:W3CDTF">2006-08-16T00:00:00Z</dcterms:created>
  <dcterms:modified xsi:type="dcterms:W3CDTF">2023-09-08T06:42:02Z</dcterms:modified>
  <dc:identifier>DAFtCkGBZVE</dc:identifier>
</cp:coreProperties>
</file>